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60" r:id="rId1"/>
  </p:sldMasterIdLst>
  <p:notesMasterIdLst>
    <p:notesMasterId r:id="rId2"/>
  </p:notesMasterIdLst>
  <p:sldIdLst>
    <p:sldId id="258" r:id="rId3"/>
    <p:sldId id="272" r:id="rId4"/>
    <p:sldId id="269" r:id="rId5"/>
    <p:sldId id="275" r:id="rId6"/>
    <p:sldId id="276" r:id="rId7"/>
    <p:sldId id="270" r:id="rId8"/>
    <p:sldId id="277" r:id="rId9"/>
    <p:sldId id="278" r:id="rId10"/>
    <p:sldId id="279" r:id="rId11"/>
    <p:sldId id="271" r:id="rId12"/>
    <p:sldId id="284" r:id="rId13"/>
    <p:sldId id="280" r:id="rId14"/>
    <p:sldId id="281" r:id="rId15"/>
    <p:sldId id="285" r:id="rId16"/>
    <p:sldId id="286" r:id="rId17"/>
    <p:sldId id="287" r:id="rId18"/>
    <p:sldId id="283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625"/>
    <p:restoredTop sz="86683"/>
  </p:normalViewPr>
  <p:slideViewPr>
    <p:cSldViewPr snapToGrid="0" snapToObjects="1">
      <p:cViewPr varScale="1">
        <p:scale>
          <a:sx n="100" d="100"/>
          <a:sy n="100" d="100"/>
        </p:scale>
        <p:origin x="176" y="392"/>
      </p:cViewPr>
      <p:guideLst>
        <p:guide orient="horz" pos="2158"/>
        <p:guide pos="3839"/>
      </p:guideLst>
    </p:cSldViewPr>
  </p:slid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78D20-72E0-C74E-9CB7-C6A05884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A1769-5996-0B47-B82F-BDD2BC124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472204-F552-E844-915D-BFE2F550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B8DB4-48A6-F74E-8102-3CD0C956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96956-21C7-CD44-B837-A803B85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50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984EF-FA91-3041-B77D-CB006163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07749F-16C6-A74D-BD97-888118D06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4D0E2-3706-2A42-9BDA-7A360D33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2DDCA-433F-4B41-820B-4C5D9B2B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39ED4-AB6E-9A41-BF9D-43E43365D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574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CABF88-22D4-6145-A2AA-4E0265236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9F3958-FF74-CF4C-8138-B49AD1273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CA9DF-1F75-B741-97AF-1E04A74C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DD26B-D249-6A43-A247-6359C17F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BA158-38B7-ED4F-9FC9-230126AC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291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0DA75-CB33-2D46-A098-79DFBBB2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35C95-94AE-104D-AE56-E1068277E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392218-18AC-7D43-AAE0-8648ADE9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D25C9-5C07-F04B-8974-8B12B103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1F456-C42D-3548-A4BD-1F5E7BDE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976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0F872-C673-5348-9AAE-71B4204F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F2849F-AE2F-4049-A5B7-2632FED3A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10681-0FAD-C243-B62E-44E910D2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399DA-521C-E24D-9A13-9388711EC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C380-8F34-6C4B-8A2B-96AA24BC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680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AF453-A16C-2044-A5D8-23215F36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5D978-E5DB-3D47-AF08-76E0CB8F3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DAE80E-5E9C-3641-A406-19C2FA989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3F885B-D273-4741-B004-7C69A7D8B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DC068-2184-294A-9FC7-5FEE0FB8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1642AC-D5D0-3C40-A98E-8DFA6F99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430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5867B-E5A8-1F41-BC50-69F8D30A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C04FB-F8C7-A54E-B21F-1B15A4975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61EFA0-5142-FE4B-8B4C-17C70F26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C2BE9C-D148-D440-8AB6-EC817E49D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19057B-35B8-6641-945A-0215590BD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E9F2BA-749F-6443-A577-DA447FCE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6E9345-4732-4044-9D23-315D2113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07BBEA-CCAD-3E40-BE39-42EEACF9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294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5CD1D-891A-364A-A5CA-AD9A3F61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0D9FF-8AB7-C74B-9B96-6B9E27CC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293486-6D74-CE46-B3B0-916DE6B3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1E8AEE-0D5A-1643-B7D1-B7BF747F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8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5A560-F7BA-A24D-A283-2E953707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8DB3E4-17E1-664A-BBEF-20E9F7AB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E65782-292D-1B48-8324-E08A033F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243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61818-6637-904D-9B3D-973F7B53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7A08A3-7D21-5343-9970-B032834DF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019ECF-35BB-4E4B-B7A3-1A3F7358A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3FE03-B9A5-D645-A636-6B35C37C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F07A6F-5963-C442-92D2-80F393EA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D4A7A-A023-1145-A363-FDED2545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9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6EB51-1984-964C-BCC0-26F19E1D1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8841A5-309C-9748-9EC6-C1BD006516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44F486-915D-E140-B08D-D321475B1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68ABA-1091-914F-BA6D-96F6B957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EE8B9-E186-0141-A35B-60A8ED2E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531DC-8EF9-A545-B85F-7CC049A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84185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614C7D-6E5C-614B-B7CF-4C8167E6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1C2060-FE47-9442-9F79-B336257EA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8915-F48E-B246-B0AD-56B3E82A1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1D7E1-6D86-DC4D-BF1D-00C162D1E3F2}" type="datetimeFigureOut">
              <a:rPr kumimoji="1" lang="ko-Kore-KR" altLang="en-US" smtClean="0"/>
              <a:t>2020. 5. 9.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08C42-E981-774D-9F6C-99E1CF252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56859-C54F-A541-9FE0-B58DBCFA4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915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6.png"  /><Relationship Id="rId4" Type="http://schemas.openxmlformats.org/officeDocument/2006/relationships/image" Target="../media/image46.png"  /><Relationship Id="rId5" Type="http://schemas.openxmlformats.org/officeDocument/2006/relationships/image" Target="../media/image47.gif"  /><Relationship Id="rId6" Type="http://schemas.openxmlformats.org/officeDocument/2006/relationships/image" Target="../media/image48.gi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hyperlink" Target="https://j4d105.p.ssafy.io/signup" TargetMode="External" /><Relationship Id="rId5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10" Type="http://schemas.openxmlformats.org/officeDocument/2006/relationships/image" Target="../media/image55.jpeg"  /><Relationship Id="rId11" Type="http://schemas.openxmlformats.org/officeDocument/2006/relationships/image" Target="../media/image3.png"  /><Relationship Id="rId12" Type="http://schemas.openxmlformats.org/officeDocument/2006/relationships/image" Target="../media/image3.png"  /><Relationship Id="rId13" Type="http://schemas.openxmlformats.org/officeDocument/2006/relationships/image" Target="../media/image46.png"  /><Relationship Id="rId14" Type="http://schemas.openxmlformats.org/officeDocument/2006/relationships/image" Target="../media/image46.png"  /><Relationship Id="rId15" Type="http://schemas.openxmlformats.org/officeDocument/2006/relationships/image" Target="../media/image3.png"  /><Relationship Id="rId16" Type="http://schemas.openxmlformats.org/officeDocument/2006/relationships/image" Target="../media/image46.png"  /><Relationship Id="rId17" Type="http://schemas.openxmlformats.org/officeDocument/2006/relationships/tags" Target="../tags/tag1.xml"  /><Relationship Id="rId2" Type="http://schemas.openxmlformats.org/officeDocument/2006/relationships/slideLayout" Target="../slideLayouts/slideLayout1.xml"  /><Relationship Id="rId3" Type="http://schemas.openxmlformats.org/officeDocument/2006/relationships/audio" Target="../media/media1.m4a"  /><Relationship Id="rId4" Type="http://schemas.microsoft.com/office/2007/relationships/media" Target="../media/media1.m4a"  /><Relationship Id="rId5" Type="http://schemas.openxmlformats.org/officeDocument/2006/relationships/image" Target="../media/image50.png"  /><Relationship Id="rId6" Type="http://schemas.openxmlformats.org/officeDocument/2006/relationships/image" Target="../media/image51.jpeg"  /><Relationship Id="rId7" Type="http://schemas.openxmlformats.org/officeDocument/2006/relationships/image" Target="../media/image52.jpeg"  /><Relationship Id="rId8" Type="http://schemas.openxmlformats.org/officeDocument/2006/relationships/image" Target="../media/image53.jpeg"  /><Relationship Id="rId9" Type="http://schemas.openxmlformats.org/officeDocument/2006/relationships/image" Target="../media/image54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5.jpeg"  /><Relationship Id="rId4" Type="http://schemas.openxmlformats.org/officeDocument/2006/relationships/image" Target="../media/image3.png"  /><Relationship Id="rId5" Type="http://schemas.openxmlformats.org/officeDocument/2006/relationships/image" Target="../media/image4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3.jpeg"  /><Relationship Id="rId4" Type="http://schemas.openxmlformats.org/officeDocument/2006/relationships/image" Target="../media/image3.png"  /><Relationship Id="rId5" Type="http://schemas.openxmlformats.org/officeDocument/2006/relationships/image" Target="../media/image54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1.jpeg"  /><Relationship Id="rId4" Type="http://schemas.openxmlformats.org/officeDocument/2006/relationships/image" Target="../media/image52.jpeg"  /><Relationship Id="rId5" Type="http://schemas.openxmlformats.org/officeDocument/2006/relationships/image" Target="../media/image4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6.jpeg"  /><Relationship Id="rId5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9.jpeg"  /><Relationship Id="rId5" Type="http://schemas.openxmlformats.org/officeDocument/2006/relationships/image" Target="../media/image10.jpe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8.png"  /><Relationship Id="rId9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20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13" Type="http://schemas.openxmlformats.org/officeDocument/2006/relationships/image" Target="../media/image23.png"  /><Relationship Id="rId14" Type="http://schemas.openxmlformats.org/officeDocument/2006/relationships/image" Target="../media/image24.png"  /><Relationship Id="rId15" Type="http://schemas.openxmlformats.org/officeDocument/2006/relationships/image" Target="../media/image25.png"  /><Relationship Id="rId16" Type="http://schemas.openxmlformats.org/officeDocument/2006/relationships/image" Target="../media/image26.png"  /><Relationship Id="rId17" Type="http://schemas.openxmlformats.org/officeDocument/2006/relationships/image" Target="../media/image27.png"  /><Relationship Id="rId18" Type="http://schemas.openxmlformats.org/officeDocument/2006/relationships/image" Target="../media/image28.png"  /><Relationship Id="rId19" Type="http://schemas.openxmlformats.org/officeDocument/2006/relationships/image" Target="../media/image29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3.png"  /><Relationship Id="rId21" Type="http://schemas.openxmlformats.org/officeDocument/2006/relationships/image" Target="../media/image30.png"  /><Relationship Id="rId3" Type="http://schemas.openxmlformats.org/officeDocument/2006/relationships/image" Target="../media/image14.jpeg"  /><Relationship Id="rId4" Type="http://schemas.openxmlformats.org/officeDocument/2006/relationships/image" Target="../media/image2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3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32.jpeg"  /><Relationship Id="rId11" Type="http://schemas.openxmlformats.org/officeDocument/2006/relationships/image" Target="../media/image32.jpeg"  /><Relationship Id="rId12" Type="http://schemas.openxmlformats.org/officeDocument/2006/relationships/image" Target="../media/image32.jpeg"  /><Relationship Id="rId13" Type="http://schemas.openxmlformats.org/officeDocument/2006/relationships/image" Target="../media/image32.jpeg"  /><Relationship Id="rId14" Type="http://schemas.openxmlformats.org/officeDocument/2006/relationships/image" Target="../media/image32.jpeg"  /><Relationship Id="rId15" Type="http://schemas.openxmlformats.org/officeDocument/2006/relationships/image" Target="../media/image32.jpe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32.jpeg"  /><Relationship Id="rId5" Type="http://schemas.openxmlformats.org/officeDocument/2006/relationships/image" Target="../media/image32.jpe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Relationship Id="rId9" Type="http://schemas.openxmlformats.org/officeDocument/2006/relationships/image" Target="../media/image32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1.png"  /><Relationship Id="rId5" Type="http://schemas.openxmlformats.org/officeDocument/2006/relationships/image" Target="../media/image41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1.png"  /><Relationship Id="rId9" Type="http://schemas.openxmlformats.org/officeDocument/2006/relationships/image" Target="../media/image43.gif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13"/>
          <p:cNvSpPr/>
          <p:nvPr/>
        </p:nvSpPr>
        <p:spPr>
          <a:xfrm>
            <a:off x="0" y="0"/>
            <a:ext cx="11763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" name="직사각형 3"/>
          <p:cNvSpPr/>
          <p:nvPr/>
        </p:nvSpPr>
        <p:spPr>
          <a:xfrm>
            <a:off x="4446965" y="0"/>
            <a:ext cx="7745036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" name="직사각형 2"/>
          <p:cNvSpPr/>
          <p:nvPr/>
        </p:nvSpPr>
        <p:spPr>
          <a:xfrm>
            <a:off x="955920" y="949256"/>
            <a:ext cx="10280161" cy="495948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>
            <a:alphaModFix amt="20000"/>
            <a:lum/>
          </a:blip>
          <a:stretch>
            <a:fillRect/>
          </a:stretch>
        </p:blipFill>
        <p:spPr>
          <a:xfrm>
            <a:off x="955919" y="948690"/>
            <a:ext cx="10280162" cy="4960620"/>
          </a:xfrm>
          <a:prstGeom prst="rect">
            <a:avLst/>
          </a:prstGeom>
          <a:blipFill rotWithShape="1">
            <a:blip r:embed="rId4">
              <a:alphaModFix amt="20000"/>
              <a:lum/>
            </a:blip>
            <a:tile tx="0" ty="0" sx="100000" sy="100000" flip="none" algn="tl"/>
          </a:blipFill>
          <a:effectLst/>
        </p:spPr>
      </p:pic>
      <p:sp>
        <p:nvSpPr>
          <p:cNvPr id="11" name="TextBox 10"/>
          <p:cNvSpPr txBox="1"/>
          <p:nvPr/>
        </p:nvSpPr>
        <p:spPr>
          <a:xfrm>
            <a:off x="1906869" y="2617939"/>
            <a:ext cx="5471196" cy="13044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4000" b="1">
                <a:solidFill>
                  <a:schemeClr val="bg1"/>
                </a:solidFill>
                <a:latin typeface="Arial Black"/>
                <a:ea typeface="NanumSquareOTF ExtraBold"/>
                <a:cs typeface="Arial Black"/>
              </a:rPr>
              <a:t>추천 알고리즘 기반</a:t>
            </a:r>
            <a:br>
              <a:rPr kumimoji="1" lang="ko-KR" altLang="en-US" sz="4000" b="1">
                <a:solidFill>
                  <a:schemeClr val="bg1"/>
                </a:solidFill>
                <a:latin typeface="Arial Black"/>
                <a:ea typeface="NanumSquareOTF ExtraBold"/>
                <a:cs typeface="Arial Black"/>
              </a:rPr>
            </a:br>
            <a:r>
              <a:rPr kumimoji="1" lang="ko-KR" altLang="en-US" sz="4000" b="1">
                <a:solidFill>
                  <a:schemeClr val="bg1"/>
                </a:solidFill>
                <a:latin typeface="Arial Black"/>
                <a:ea typeface="NanumSquareOTF ExtraBold"/>
                <a:cs typeface="Arial Black"/>
              </a:rPr>
              <a:t>라이브 스트리밍 서비스</a:t>
            </a:r>
            <a:endParaRPr kumimoji="1" lang="ko-KR" altLang="en-US" sz="4000" b="1">
              <a:solidFill>
                <a:schemeClr val="bg1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671477" y="4641374"/>
            <a:ext cx="1550975" cy="462337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b="1"/>
              <a:t>Start</a:t>
            </a:r>
            <a:endParaRPr kumimoji="1" lang="ko-Kore-KR" altLang="en-US" b="1"/>
          </a:p>
        </p:txBody>
      </p:sp>
      <p:sp>
        <p:nvSpPr>
          <p:cNvPr id="25" name="TextBox 24"/>
          <p:cNvSpPr txBox="1"/>
          <p:nvPr/>
        </p:nvSpPr>
        <p:spPr>
          <a:xfrm>
            <a:off x="3344649" y="4049111"/>
            <a:ext cx="2204630" cy="3980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5</a:t>
            </a: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조 우아하고픈 형제들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40194" y="1866235"/>
            <a:ext cx="2133884" cy="84362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66580" y="1945892"/>
            <a:ext cx="2458839" cy="763964"/>
          </a:xfrm>
          <a:prstGeom prst="rect">
            <a:avLst/>
          </a:prstGeom>
        </p:spPr>
      </p:pic>
      <p:sp>
        <p:nvSpPr>
          <p:cNvPr id="36" name="TextBox 10"/>
          <p:cNvSpPr txBox="1"/>
          <p:nvPr/>
        </p:nvSpPr>
        <p:spPr>
          <a:xfrm>
            <a:off x="4120137" y="2074978"/>
            <a:ext cx="672298" cy="54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3000" b="1">
                <a:solidFill>
                  <a:schemeClr val="tx1"/>
                </a:solidFill>
                <a:latin typeface="Arial Black"/>
                <a:ea typeface="NanumSquareOTF ExtraBold"/>
                <a:cs typeface="Arial Black"/>
              </a:rPr>
              <a:t>&amp;</a:t>
            </a:r>
            <a:endParaRPr kumimoji="1" lang="en-US" altLang="ko-KR" sz="3000" b="1">
              <a:solidFill>
                <a:schemeClr val="tx1"/>
              </a:solidFill>
              <a:latin typeface="Arial Black"/>
              <a:ea typeface="NanumSquareOTF ExtraBold"/>
              <a:cs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/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7" name="TextBox 29"/>
          <p:cNvSpPr txBox="1"/>
          <p:nvPr/>
        </p:nvSpPr>
        <p:spPr>
          <a:xfrm>
            <a:off x="1484859" y="621540"/>
            <a:ext cx="5659698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주요 기능 </a:t>
            </a:r>
            <a:r>
              <a:rPr kumimoji="1" lang="en-US" altLang="ko-KR" sz="2700" b="1" spc="-150">
                <a:solidFill>
                  <a:schemeClr val="bg1"/>
                </a:solidFill>
                <a:latin typeface="맑은 고딕"/>
                <a:ea typeface="맑은 고딕"/>
              </a:rPr>
              <a:t>-</a:t>
            </a: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 넷차피디아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8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8701" y="1383522"/>
            <a:ext cx="10577135" cy="4863949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8701" y="1383522"/>
            <a:ext cx="10577135" cy="4863949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23333" y="6251881"/>
            <a:ext cx="1868667" cy="606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/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7" name="TextBox 29"/>
          <p:cNvSpPr txBox="1"/>
          <p:nvPr/>
        </p:nvSpPr>
        <p:spPr>
          <a:xfrm>
            <a:off x="1484859" y="621540"/>
            <a:ext cx="5659698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주요 기능 </a:t>
            </a:r>
            <a:r>
              <a:rPr kumimoji="1" lang="en-US" altLang="ko-KR" sz="2700" b="1" spc="-150">
                <a:solidFill>
                  <a:schemeClr val="bg1"/>
                </a:solidFill>
                <a:latin typeface="맑은 고딕"/>
                <a:ea typeface="맑은 고딕"/>
              </a:rPr>
              <a:t>-</a:t>
            </a: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 넷차피디아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8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42" name="TextBox 11"/>
          <p:cNvSpPr txBox="1"/>
          <p:nvPr/>
        </p:nvSpPr>
        <p:spPr>
          <a:xfrm>
            <a:off x="2718318" y="1485973"/>
            <a:ext cx="7932821" cy="388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?</a:t>
            </a:r>
            <a:r>
              <a:rPr kumimoji="1" lang="ko-KR" altLang="en-US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 영화 및 사용자에 대한 데이터 분석</a:t>
            </a:r>
            <a:endParaRPr kumimoji="1" lang="ko-KR" altLang="en-US" sz="2000" b="1">
              <a:solidFill>
                <a:schemeClr val="lt1"/>
              </a:solidFill>
              <a:latin typeface="Arial Black"/>
              <a:ea typeface="NanumSquareOTF ExtraBold"/>
              <a:cs typeface="Arial Black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23333" y="6251881"/>
            <a:ext cx="1868667" cy="606119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8701" y="1339087"/>
            <a:ext cx="1868667" cy="606119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2525" y="1945206"/>
            <a:ext cx="10599933" cy="4313237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2525" y="1945206"/>
            <a:ext cx="10599933" cy="430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1"/>
            <a:ext cx="12191999" cy="684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84860" y="621540"/>
            <a:ext cx="3638280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시연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08438" y="6231946"/>
            <a:ext cx="1583562" cy="626054"/>
          </a:xfrm>
          <a:prstGeom prst="rect">
            <a:avLst/>
          </a:prstGeom>
        </p:spPr>
      </p:pic>
      <p:pic>
        <p:nvPicPr>
          <p:cNvPr id="34" name="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8701" y="1475828"/>
            <a:ext cx="10531518" cy="4756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12"/>
          <p:cNvGrpSpPr/>
          <p:nvPr/>
        </p:nvGrpSpPr>
        <p:grpSpPr>
          <a:xfrm rot="0"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76" name="평행 사변형[P] 4"/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77" name="직사각형 7"/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78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71067" y="1154094"/>
            <a:ext cx="6449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>
                <a:solidFill>
                  <a:schemeClr val="bg1"/>
                </a:solidFill>
                <a:latin typeface="a시월구일1"/>
                <a:ea typeface="a시월구일1"/>
                <a:cs typeface="+mn-cs"/>
              </a:rPr>
              <a:t>서비스를 만든 장본인들을 소개합니다</a:t>
            </a:r>
            <a:r>
              <a:rPr lang="en-US" altLang="ko-KR" sz="2800">
                <a:solidFill>
                  <a:schemeClr val="bg1"/>
                </a:solidFill>
                <a:latin typeface="a시월구일1"/>
                <a:ea typeface="a시월구일1"/>
                <a:cs typeface="+mn-cs"/>
              </a:rPr>
              <a:t>.</a:t>
            </a:r>
            <a:endParaRPr lang="en-US" altLang="ko-KR" sz="2800">
              <a:solidFill>
                <a:schemeClr val="bg1"/>
              </a:solidFill>
              <a:latin typeface="a시월구일1"/>
              <a:ea typeface="a시월구일1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5327373" y="6032500"/>
            <a:ext cx="1537253" cy="517585"/>
            <a:chOff x="4986607" y="5015458"/>
            <a:chExt cx="1537253" cy="517585"/>
          </a:xfrm>
        </p:grpSpPr>
        <p:sp>
          <p:nvSpPr>
            <p:cNvPr id="3" name="TextBox 2"/>
            <p:cNvSpPr txBox="1"/>
            <p:nvPr/>
          </p:nvSpPr>
          <p:spPr>
            <a:xfrm>
              <a:off x="5201414" y="5089584"/>
              <a:ext cx="1160521" cy="358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>
                  <a:solidFill>
                    <a:schemeClr val="bg1">
                      <a:lumMod val="65000"/>
                    </a:schemeClr>
                  </a:solidFill>
                  <a:latin typeface="a시월구일1"/>
                  <a:ea typeface="a시월구일1"/>
                  <a:cs typeface="+mn-cs"/>
                </a:rPr>
                <a:t>회고 시작</a:t>
              </a:r>
              <a:endParaRPr lang="ko-KR" altLang="en-US">
                <a:solidFill>
                  <a:schemeClr val="bg1">
                    <a:lumMod val="65000"/>
                  </a:schemeClr>
                </a:solidFill>
                <a:latin typeface="a시월구일1"/>
                <a:ea typeface="a시월구일1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986607" y="5015458"/>
              <a:ext cx="1537253" cy="517585"/>
            </a:xfrm>
            <a:prstGeom prst="rect">
              <a:avLst/>
            </a:prstGeom>
            <a:noFill/>
            <a:ln w="158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3072487" y="2655938"/>
            <a:ext cx="1612601" cy="2014822"/>
            <a:chOff x="5210644" y="1605591"/>
            <a:chExt cx="1612601" cy="2014822"/>
          </a:xfrm>
        </p:grpSpPr>
        <p:grpSp>
          <p:nvGrpSpPr>
            <p:cNvPr id="17" name="그룹 16"/>
            <p:cNvGrpSpPr/>
            <p:nvPr/>
          </p:nvGrpSpPr>
          <p:grpSpPr>
            <a:xfrm rot="0">
              <a:off x="5210644" y="1605591"/>
              <a:ext cx="1612601" cy="1582739"/>
              <a:chOff x="5210644" y="1605591"/>
              <a:chExt cx="1612601" cy="1582739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5210644" y="1605591"/>
                <a:ext cx="1612601" cy="158273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546872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6338054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" name="원호 15"/>
              <p:cNvSpPr/>
              <p:nvPr/>
            </p:nvSpPr>
            <p:spPr>
              <a:xfrm rot="7666223">
                <a:off x="5710953" y="1636939"/>
                <a:ext cx="759125" cy="1004177"/>
              </a:xfrm>
              <a:prstGeom prst="arc">
                <a:avLst>
                  <a:gd name="adj1" fmla="val 16200000"/>
                  <a:gd name="adj2" fmla="val 0"/>
                </a:avLst>
              </a:prstGeom>
              <a:ln w="47625" cap="rnd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619458" y="3281859"/>
              <a:ext cx="9421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solidFill>
                    <a:schemeClr val="lt1"/>
                  </a:solidFill>
                  <a:latin typeface="a시월구일1"/>
                  <a:ea typeface="a시월구일1"/>
                  <a:cs typeface="+mn-cs"/>
                </a:rPr>
                <a:t>손동민</a:t>
              </a:r>
              <a:endParaRPr lang="ko-KR" altLang="en-US" sz="1600" b="1">
                <a:solidFill>
                  <a:schemeClr val="lt1"/>
                </a:solidFill>
                <a:latin typeface="a시월구일1"/>
                <a:ea typeface="a시월구일1"/>
                <a:cs typeface="+mn-cs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5289699" y="2655938"/>
            <a:ext cx="1612601" cy="2014822"/>
            <a:chOff x="5210644" y="1605591"/>
            <a:chExt cx="1612601" cy="2014822"/>
          </a:xfrm>
        </p:grpSpPr>
        <p:grpSp>
          <p:nvGrpSpPr>
            <p:cNvPr id="21" name="그룹 20"/>
            <p:cNvGrpSpPr/>
            <p:nvPr/>
          </p:nvGrpSpPr>
          <p:grpSpPr>
            <a:xfrm rot="0">
              <a:off x="5210644" y="1605591"/>
              <a:ext cx="1612601" cy="1582739"/>
              <a:chOff x="5210644" y="1605591"/>
              <a:chExt cx="1612601" cy="1582739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5210644" y="1605591"/>
                <a:ext cx="1612601" cy="158273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5546872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6338054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6" name="원호 25"/>
              <p:cNvSpPr/>
              <p:nvPr/>
            </p:nvSpPr>
            <p:spPr>
              <a:xfrm rot="7666223">
                <a:off x="5710953" y="1636939"/>
                <a:ext cx="759125" cy="1004177"/>
              </a:xfrm>
              <a:prstGeom prst="arc">
                <a:avLst>
                  <a:gd name="adj1" fmla="val 16200000"/>
                  <a:gd name="adj2" fmla="val 0"/>
                </a:avLst>
              </a:prstGeom>
              <a:ln w="47625" cap="rnd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619458" y="3281859"/>
              <a:ext cx="9421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solidFill>
                    <a:schemeClr val="lt1"/>
                  </a:solidFill>
                  <a:latin typeface="a시월구일1"/>
                  <a:ea typeface="a시월구일1"/>
                  <a:cs typeface="+mn-cs"/>
                </a:rPr>
                <a:t>이성헌</a:t>
              </a:r>
              <a:endParaRPr lang="ko-KR" altLang="en-US" sz="1600" b="1">
                <a:solidFill>
                  <a:schemeClr val="lt1"/>
                </a:solidFill>
                <a:latin typeface="a시월구일1"/>
                <a:ea typeface="a시월구일1"/>
                <a:cs typeface="+mn-cs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864562" y="2655938"/>
            <a:ext cx="1612601" cy="1582739"/>
            <a:chOff x="5210644" y="1605591"/>
            <a:chExt cx="1612601" cy="1582739"/>
          </a:xfrm>
        </p:grpSpPr>
        <p:sp>
          <p:nvSpPr>
            <p:cNvPr id="30" name="직사각형 29"/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원호 32"/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>
                <a:gd name="adj1" fmla="val 16200000"/>
                <a:gd name="adj2" fmla="val 0"/>
              </a:avLst>
            </a:prstGeom>
            <a:ln w="4762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273376" y="4332206"/>
            <a:ext cx="9421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a시월구일1"/>
                <a:ea typeface="a시월구일1"/>
                <a:cs typeface="+mn-cs"/>
              </a:rPr>
              <a:t>이지원</a:t>
            </a:r>
            <a:endParaRPr lang="ko-KR" altLang="en-US" sz="1600" b="1">
              <a:solidFill>
                <a:schemeClr val="lt1"/>
              </a:solidFill>
              <a:latin typeface="a시월구일1"/>
              <a:ea typeface="a시월구일1"/>
              <a:cs typeface="+mn-cs"/>
            </a:endParaRP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grpSp>
        <p:nvGrpSpPr>
          <p:cNvPr id="35" name="그룹 18"/>
          <p:cNvGrpSpPr/>
          <p:nvPr/>
        </p:nvGrpSpPr>
        <p:grpSpPr>
          <a:xfrm rot="0">
            <a:off x="7484502" y="2644777"/>
            <a:ext cx="1612601" cy="2011042"/>
            <a:chOff x="5210644" y="1605591"/>
            <a:chExt cx="1612601" cy="2011042"/>
          </a:xfrm>
        </p:grpSpPr>
        <p:sp>
          <p:nvSpPr>
            <p:cNvPr id="37" name="직사각형 4"/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17"/>
            <p:cNvSpPr txBox="1"/>
            <p:nvPr/>
          </p:nvSpPr>
          <p:spPr>
            <a:xfrm>
              <a:off x="5619457" y="3281858"/>
              <a:ext cx="942114" cy="33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solidFill>
                    <a:schemeClr val="lt1"/>
                  </a:solidFill>
                  <a:latin typeface="a시월구일1"/>
                  <a:ea typeface="a시월구일1"/>
                  <a:cs typeface="+mn-cs"/>
                </a:rPr>
                <a:t>강민창</a:t>
              </a:r>
              <a:endParaRPr lang="ko-KR" altLang="en-US" sz="1600" b="1">
                <a:solidFill>
                  <a:schemeClr val="lt1"/>
                </a:solidFill>
                <a:latin typeface="a시월구일1"/>
                <a:ea typeface="a시월구일1"/>
                <a:cs typeface="+mn-cs"/>
              </a:endParaRPr>
            </a:p>
          </p:txBody>
        </p:sp>
      </p:grpSp>
      <p:grpSp>
        <p:nvGrpSpPr>
          <p:cNvPr id="42" name="그룹 19"/>
          <p:cNvGrpSpPr/>
          <p:nvPr/>
        </p:nvGrpSpPr>
        <p:grpSpPr>
          <a:xfrm rot="0">
            <a:off x="9701716" y="2644777"/>
            <a:ext cx="1612601" cy="2014822"/>
            <a:chOff x="5210644" y="1605591"/>
            <a:chExt cx="1612601" cy="2014822"/>
          </a:xfrm>
        </p:grpSpPr>
        <p:grpSp>
          <p:nvGrpSpPr>
            <p:cNvPr id="43" name="그룹 20"/>
            <p:cNvGrpSpPr/>
            <p:nvPr/>
          </p:nvGrpSpPr>
          <p:grpSpPr>
            <a:xfrm rot="0">
              <a:off x="5210644" y="1605591"/>
              <a:ext cx="1612601" cy="1582739"/>
              <a:chOff x="5210644" y="1605591"/>
              <a:chExt cx="1612601" cy="1582739"/>
            </a:xfrm>
          </p:grpSpPr>
          <p:sp>
            <p:nvSpPr>
              <p:cNvPr id="44" name="직사각형 22"/>
              <p:cNvSpPr/>
              <p:nvPr/>
            </p:nvSpPr>
            <p:spPr>
              <a:xfrm>
                <a:off x="5210644" y="1605591"/>
                <a:ext cx="1612601" cy="1582739"/>
              </a:xfrm>
              <a:prstGeom prst="rect">
                <a:avLst/>
              </a:prstGeom>
              <a:solidFill>
                <a:srgbClr val="9d5c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5" name="타원 23"/>
              <p:cNvSpPr/>
              <p:nvPr/>
            </p:nvSpPr>
            <p:spPr>
              <a:xfrm>
                <a:off x="5546872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6" name="타원 24"/>
              <p:cNvSpPr/>
              <p:nvPr/>
            </p:nvSpPr>
            <p:spPr>
              <a:xfrm>
                <a:off x="6338054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7" name="원호 25"/>
              <p:cNvSpPr/>
              <p:nvPr/>
            </p:nvSpPr>
            <p:spPr>
              <a:xfrm rot="7666223">
                <a:off x="5710953" y="1636939"/>
                <a:ext cx="759125" cy="1004177"/>
              </a:xfrm>
              <a:prstGeom prst="arc">
                <a:avLst>
                  <a:gd name="adj1" fmla="val 16200000"/>
                  <a:gd name="adj2" fmla="val 0"/>
                </a:avLst>
              </a:prstGeom>
              <a:ln w="47625" cap="rnd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48" name="TextBox 21"/>
            <p:cNvSpPr txBox="1"/>
            <p:nvPr/>
          </p:nvSpPr>
          <p:spPr>
            <a:xfrm>
              <a:off x="5619458" y="3281859"/>
              <a:ext cx="9421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solidFill>
                    <a:schemeClr val="lt1"/>
                  </a:solidFill>
                  <a:latin typeface="a시월구일1"/>
                  <a:ea typeface="a시월구일1"/>
                  <a:cs typeface="+mn-cs"/>
                </a:rPr>
                <a:t>강유정</a:t>
              </a:r>
              <a:endParaRPr lang="ko-KR" altLang="en-US" sz="1600" b="1">
                <a:solidFill>
                  <a:schemeClr val="lt1"/>
                </a:solidFill>
                <a:latin typeface="a시월구일1"/>
                <a:ea typeface="a시월구일1"/>
                <a:cs typeface="+mn-cs"/>
              </a:endParaRPr>
            </a:p>
          </p:txBody>
        </p:sp>
      </p:grpSp>
      <p:pic>
        <p:nvPicPr>
          <p:cNvPr id="50" name=""/>
          <p:cNvPicPr>
            <a:picLocks noChangeAspect="1"/>
          </p:cNvPicPr>
          <p:nvPr/>
        </p:nvPicPr>
        <p:blipFill rotWithShape="1">
          <a:blip r:embed="rId6"/>
          <a:srcRect l="-1930" t="6250" r="1930" b="19710"/>
          <a:stretch>
            <a:fillRect/>
          </a:stretch>
        </p:blipFill>
        <p:spPr>
          <a:xfrm>
            <a:off x="7532127" y="2684513"/>
            <a:ext cx="1533917" cy="1500662"/>
          </a:xfrm>
          <a:prstGeom prst="rect">
            <a:avLst/>
          </a:prstGeom>
        </p:spPr>
      </p:pic>
      <p:pic>
        <p:nvPicPr>
          <p:cNvPr id="51" name=""/>
          <p:cNvPicPr/>
          <p:nvPr/>
        </p:nvPicPr>
        <p:blipFill rotWithShape="1">
          <a:blip r:embed="rId7"/>
          <a:srcRect l="-430" t="6520" r="430" b="24230"/>
          <a:stretch>
            <a:fillRect/>
          </a:stretch>
        </p:blipFill>
        <p:spPr>
          <a:xfrm>
            <a:off x="9741120" y="2684513"/>
            <a:ext cx="1533791" cy="1497787"/>
          </a:xfrm>
          <a:prstGeom prst="rect">
            <a:avLst/>
          </a:prstGeom>
        </p:spPr>
      </p:pic>
      <p:pic>
        <p:nvPicPr>
          <p:cNvPr id="52" name=""/>
          <p:cNvPicPr/>
          <p:nvPr/>
        </p:nvPicPr>
        <p:blipFill rotWithShape="1">
          <a:blip r:embed="rId8"/>
          <a:srcRect t="5220" b="20780"/>
          <a:stretch>
            <a:fillRect/>
          </a:stretch>
        </p:blipFill>
        <p:spPr>
          <a:xfrm>
            <a:off x="3111892" y="2684513"/>
            <a:ext cx="1533791" cy="1500667"/>
          </a:xfrm>
          <a:prstGeom prst="rect">
            <a:avLst/>
          </a:prstGeom>
        </p:spPr>
      </p:pic>
      <p:pic>
        <p:nvPicPr>
          <p:cNvPr id="53" name=""/>
          <p:cNvPicPr/>
          <p:nvPr/>
        </p:nvPicPr>
        <p:blipFill rotWithShape="1">
          <a:blip r:embed="rId9"/>
          <a:srcRect l="-430" t="5870" r="430" b="24880"/>
          <a:stretch>
            <a:fillRect/>
          </a:stretch>
        </p:blipFill>
        <p:spPr>
          <a:xfrm>
            <a:off x="5329104" y="2696973"/>
            <a:ext cx="1533791" cy="1500667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10"/>
          <a:srcRect t="4890" b="21620"/>
          <a:stretch>
            <a:fillRect/>
          </a:stretch>
        </p:blipFill>
        <p:spPr>
          <a:xfrm>
            <a:off x="903967" y="2696973"/>
            <a:ext cx="1533791" cy="1500486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062122" y="2070919"/>
            <a:ext cx="1583562" cy="626054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304219" y="2070919"/>
            <a:ext cx="1583562" cy="626054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356469" y="2070919"/>
            <a:ext cx="1868667" cy="606119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497832" y="2070919"/>
            <a:ext cx="1868667" cy="606119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93601" y="1677314"/>
            <a:ext cx="1583562" cy="626054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51048" y="2090854"/>
            <a:ext cx="1868667" cy="606119"/>
          </a:xfrm>
          <a:prstGeom prst="rect">
            <a:avLst/>
          </a:prstGeom>
        </p:spPr>
      </p:pic>
      <p:sp>
        <p:nvSpPr>
          <p:cNvPr id="62" name="TextBox 24"/>
          <p:cNvSpPr txBox="1"/>
          <p:nvPr/>
        </p:nvSpPr>
        <p:spPr>
          <a:xfrm>
            <a:off x="1060537" y="4787176"/>
            <a:ext cx="1249690" cy="404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백엔드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63" name="TextBox 24"/>
          <p:cNvSpPr txBox="1"/>
          <p:nvPr/>
        </p:nvSpPr>
        <p:spPr>
          <a:xfrm>
            <a:off x="3025329" y="4787176"/>
            <a:ext cx="1657147" cy="404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프론트엔드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64" name="TextBox 24"/>
          <p:cNvSpPr txBox="1"/>
          <p:nvPr/>
        </p:nvSpPr>
        <p:spPr>
          <a:xfrm>
            <a:off x="5267426" y="4787176"/>
            <a:ext cx="1657147" cy="404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프론트엔드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65" name="TextBox 24"/>
          <p:cNvSpPr txBox="1"/>
          <p:nvPr/>
        </p:nvSpPr>
        <p:spPr>
          <a:xfrm>
            <a:off x="7470512" y="4787176"/>
            <a:ext cx="1657147" cy="404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프론트엔드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66" name="TextBox 24"/>
          <p:cNvSpPr txBox="1"/>
          <p:nvPr/>
        </p:nvSpPr>
        <p:spPr>
          <a:xfrm>
            <a:off x="9679442" y="4787176"/>
            <a:ext cx="1657147" cy="404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프론트엔드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67" name="TextBox 24"/>
          <p:cNvSpPr txBox="1"/>
          <p:nvPr/>
        </p:nvSpPr>
        <p:spPr>
          <a:xfrm>
            <a:off x="843227" y="5191336"/>
            <a:ext cx="1655272" cy="404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프로젝트 매니저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68" name="TextBox 24"/>
          <p:cNvSpPr txBox="1"/>
          <p:nvPr/>
        </p:nvSpPr>
        <p:spPr>
          <a:xfrm>
            <a:off x="2990411" y="5191336"/>
            <a:ext cx="1655272" cy="404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QA </a:t>
            </a: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매니저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69" name="TextBox 24"/>
          <p:cNvSpPr txBox="1"/>
          <p:nvPr/>
        </p:nvSpPr>
        <p:spPr>
          <a:xfrm>
            <a:off x="5268364" y="5191336"/>
            <a:ext cx="1655272" cy="404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테크 리더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0" name="TextBox 24"/>
          <p:cNvSpPr txBox="1"/>
          <p:nvPr/>
        </p:nvSpPr>
        <p:spPr>
          <a:xfrm>
            <a:off x="7463167" y="5191336"/>
            <a:ext cx="1655272" cy="397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백엔드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1" name="TextBox 24"/>
          <p:cNvSpPr txBox="1"/>
          <p:nvPr/>
        </p:nvSpPr>
        <p:spPr>
          <a:xfrm>
            <a:off x="9604530" y="5185110"/>
            <a:ext cx="1655272" cy="404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UCC</a:t>
            </a: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 매니저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2" name="TextBox 29"/>
          <p:cNvSpPr txBox="1"/>
          <p:nvPr/>
        </p:nvSpPr>
        <p:spPr>
          <a:xfrm>
            <a:off x="1484859" y="621540"/>
            <a:ext cx="5659698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회고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3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/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2" name="TextBox 29"/>
          <p:cNvSpPr txBox="1"/>
          <p:nvPr/>
        </p:nvSpPr>
        <p:spPr>
          <a:xfrm>
            <a:off x="1484859" y="621540"/>
            <a:ext cx="5659698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회고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3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4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grpSp>
        <p:nvGrpSpPr>
          <p:cNvPr id="47" name="그룹 27"/>
          <p:cNvGrpSpPr/>
          <p:nvPr/>
        </p:nvGrpSpPr>
        <p:grpSpPr>
          <a:xfrm rot="0">
            <a:off x="864562" y="2655938"/>
            <a:ext cx="1612601" cy="1582739"/>
            <a:chOff x="5210644" y="1605591"/>
            <a:chExt cx="1612601" cy="1582739"/>
          </a:xfrm>
        </p:grpSpPr>
        <p:sp>
          <p:nvSpPr>
            <p:cNvPr id="48" name="직사각형 29"/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" name="타원 30"/>
            <p:cNvSpPr/>
            <p:nvPr/>
          </p:nvSpPr>
          <p:spPr>
            <a:xfrm>
              <a:off x="5546872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타원 31"/>
            <p:cNvSpPr/>
            <p:nvPr/>
          </p:nvSpPr>
          <p:spPr>
            <a:xfrm>
              <a:off x="6338054" y="2057076"/>
              <a:ext cx="163902" cy="163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원호 32"/>
            <p:cNvSpPr/>
            <p:nvPr/>
          </p:nvSpPr>
          <p:spPr>
            <a:xfrm rot="7666223">
              <a:off x="5710953" y="1636939"/>
              <a:ext cx="759125" cy="1004177"/>
            </a:xfrm>
            <a:prstGeom prst="arc">
              <a:avLst>
                <a:gd name="adj1" fmla="val 16200000"/>
                <a:gd name="adj2" fmla="val 0"/>
              </a:avLst>
            </a:prstGeom>
            <a:ln w="47625" cap="rnd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2" name="TextBox 28"/>
          <p:cNvSpPr txBox="1"/>
          <p:nvPr/>
        </p:nvSpPr>
        <p:spPr>
          <a:xfrm>
            <a:off x="1273376" y="4332206"/>
            <a:ext cx="9421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lt1"/>
                </a:solidFill>
                <a:latin typeface="a시월구일1"/>
                <a:ea typeface="a시월구일1"/>
                <a:cs typeface="+mn-cs"/>
              </a:rPr>
              <a:t>이지원</a:t>
            </a:r>
            <a:endParaRPr lang="ko-KR" altLang="en-US" sz="1600" b="1">
              <a:solidFill>
                <a:schemeClr val="lt1"/>
              </a:solidFill>
              <a:latin typeface="a시월구일1"/>
              <a:ea typeface="a시월구일1"/>
              <a:cs typeface="+mn-cs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rcRect t="4890" b="21620"/>
          <a:stretch>
            <a:fillRect/>
          </a:stretch>
        </p:blipFill>
        <p:spPr>
          <a:xfrm>
            <a:off x="903967" y="2696973"/>
            <a:ext cx="1533791" cy="1500486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3601" y="1677314"/>
            <a:ext cx="1583562" cy="626054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1048" y="2090854"/>
            <a:ext cx="1868667" cy="606119"/>
          </a:xfrm>
          <a:prstGeom prst="rect">
            <a:avLst/>
          </a:prstGeom>
        </p:spPr>
      </p:pic>
      <p:sp>
        <p:nvSpPr>
          <p:cNvPr id="56" name="TextBox 24"/>
          <p:cNvSpPr txBox="1"/>
          <p:nvPr/>
        </p:nvSpPr>
        <p:spPr>
          <a:xfrm>
            <a:off x="1060537" y="4787176"/>
            <a:ext cx="1249690" cy="404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백엔드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843227" y="5191336"/>
            <a:ext cx="1655272" cy="404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프로젝트 매니저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8" name="TextBox 11"/>
          <p:cNvSpPr txBox="1"/>
          <p:nvPr/>
        </p:nvSpPr>
        <p:spPr>
          <a:xfrm>
            <a:off x="3849603" y="1916119"/>
            <a:ext cx="2551195" cy="38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rgbClr val="008000"/>
                </a:solidFill>
                <a:latin typeface="Arial Black"/>
                <a:ea typeface="NanumSquareOTF ExtraBold"/>
                <a:cs typeface="Arial Black"/>
              </a:rPr>
              <a:t>Keep</a:t>
            </a:r>
            <a:endParaRPr kumimoji="1" lang="en-US" altLang="ko-KR" sz="2000" b="1">
              <a:solidFill>
                <a:srgbClr val="008000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59" name="TextBox 11"/>
          <p:cNvSpPr txBox="1"/>
          <p:nvPr/>
        </p:nvSpPr>
        <p:spPr>
          <a:xfrm>
            <a:off x="6274627" y="1911512"/>
            <a:ext cx="2551195" cy="391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rgbClr val="ff0000"/>
                </a:solidFill>
                <a:latin typeface="Arial Black"/>
                <a:ea typeface="NanumSquareOTF ExtraBold"/>
                <a:cs typeface="Arial Black"/>
              </a:rPr>
              <a:t>Problem</a:t>
            </a:r>
            <a:endParaRPr kumimoji="1" lang="en-US" altLang="ko-KR" sz="2000" b="1">
              <a:solidFill>
                <a:srgbClr val="ff0000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60" name="TextBox 11"/>
          <p:cNvSpPr txBox="1"/>
          <p:nvPr/>
        </p:nvSpPr>
        <p:spPr>
          <a:xfrm>
            <a:off x="9139910" y="1909668"/>
            <a:ext cx="2551195" cy="39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rgbClr val="0000ff"/>
                </a:solidFill>
                <a:latin typeface="Arial Black"/>
                <a:ea typeface="NanumSquareOTF ExtraBold"/>
                <a:cs typeface="Arial Black"/>
              </a:rPr>
              <a:t>Try</a:t>
            </a:r>
            <a:endParaRPr kumimoji="1" lang="en-US" altLang="ko-KR" sz="2000" b="1">
              <a:solidFill>
                <a:srgbClr val="0000ff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86" name="TextBox 29"/>
          <p:cNvSpPr txBox="1"/>
          <p:nvPr/>
        </p:nvSpPr>
        <p:spPr>
          <a:xfrm>
            <a:off x="3168396" y="2680913"/>
            <a:ext cx="2111476" cy="746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JPA를 사용해 데이터베이스와의 연동에 객체 지향적인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코딩을 할 수 있게 됨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7" name="TextBox 29"/>
          <p:cNvSpPr txBox="1"/>
          <p:nvPr/>
        </p:nvSpPr>
        <p:spPr>
          <a:xfrm>
            <a:off x="3168395" y="3602466"/>
            <a:ext cx="2111476" cy="74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mybatis를 사용했을 때에 비해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데이터베이스로의 접근이 용이해져 개발 시간을 단축</a:t>
            </a:r>
            <a:endParaRPr kumimoji="1" lang="en-US" altLang="ko-KR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9" name="TextBox 29"/>
          <p:cNvSpPr txBox="1"/>
          <p:nvPr/>
        </p:nvSpPr>
        <p:spPr>
          <a:xfrm>
            <a:off x="5839907" y="2696973"/>
            <a:ext cx="2111476" cy="2492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프로젝트를  설계하는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단계에서 </a:t>
            </a: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DB 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관계도와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패키지 다이어그램을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제대로 설계하지 않음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하나의 패키지에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모든 기능을 넣음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코드의 길이가 길어져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필요한 부분을 찾는데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많은 시간이  듬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0" name="TextBox 29"/>
          <p:cNvSpPr txBox="1"/>
          <p:nvPr/>
        </p:nvSpPr>
        <p:spPr>
          <a:xfrm>
            <a:off x="8448268" y="2696972"/>
            <a:ext cx="2111476" cy="739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기획단계에서 패키지 구조를 기능별로 나눠서 제대로 설계하고 싶음.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1" name="TextBox 29"/>
          <p:cNvSpPr txBox="1"/>
          <p:nvPr/>
        </p:nvSpPr>
        <p:spPr>
          <a:xfrm>
            <a:off x="8448268" y="3761835"/>
            <a:ext cx="2111476" cy="74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기능을 개발할 때 적합한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개발 툴과 기술 스택을 찾아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공부하고 적용하겠음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/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2" name="TextBox 29"/>
          <p:cNvSpPr txBox="1"/>
          <p:nvPr/>
        </p:nvSpPr>
        <p:spPr>
          <a:xfrm>
            <a:off x="1484859" y="621540"/>
            <a:ext cx="5659698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회고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3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4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58" name="TextBox 11"/>
          <p:cNvSpPr txBox="1"/>
          <p:nvPr/>
        </p:nvSpPr>
        <p:spPr>
          <a:xfrm>
            <a:off x="2462053" y="1878488"/>
            <a:ext cx="2551195" cy="39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000" b="1">
                <a:solidFill>
                  <a:srgbClr val="008000"/>
                </a:solidFill>
                <a:latin typeface="Arial Black"/>
                <a:ea typeface="NanumSquareOTF ExtraBold"/>
                <a:cs typeface="Arial Black"/>
              </a:rPr>
              <a:t>Keep</a:t>
            </a:r>
            <a:endParaRPr kumimoji="1" lang="en-US" altLang="ko-KR" sz="2000" b="1">
              <a:solidFill>
                <a:srgbClr val="008000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59" name="TextBox 11"/>
          <p:cNvSpPr txBox="1"/>
          <p:nvPr/>
        </p:nvSpPr>
        <p:spPr>
          <a:xfrm>
            <a:off x="4896602" y="1873881"/>
            <a:ext cx="2551195" cy="396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000" b="1">
                <a:solidFill>
                  <a:srgbClr val="ff0000"/>
                </a:solidFill>
                <a:latin typeface="Arial Black"/>
                <a:ea typeface="NanumSquareOTF ExtraBold"/>
                <a:cs typeface="Arial Black"/>
              </a:rPr>
              <a:t>Problem</a:t>
            </a:r>
            <a:endParaRPr kumimoji="1" lang="en-US" altLang="ko-KR" sz="2000" b="1">
              <a:solidFill>
                <a:srgbClr val="ff0000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60" name="TextBox 11"/>
          <p:cNvSpPr txBox="1"/>
          <p:nvPr/>
        </p:nvSpPr>
        <p:spPr>
          <a:xfrm>
            <a:off x="7542809" y="1872038"/>
            <a:ext cx="2551195" cy="39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000" b="1">
                <a:solidFill>
                  <a:srgbClr val="0000ff"/>
                </a:solidFill>
                <a:latin typeface="Arial Black"/>
                <a:ea typeface="NanumSquareOTF ExtraBold"/>
                <a:cs typeface="Arial Black"/>
              </a:rPr>
              <a:t>Try</a:t>
            </a:r>
            <a:endParaRPr kumimoji="1" lang="en-US" altLang="ko-KR" sz="2000" b="1">
              <a:solidFill>
                <a:srgbClr val="0000ff"/>
              </a:solidFill>
              <a:latin typeface="Arial Black"/>
              <a:ea typeface="NanumSquareOTF ExtraBold"/>
              <a:cs typeface="Arial Black"/>
            </a:endParaRPr>
          </a:p>
        </p:txBody>
      </p:sp>
      <p:grpSp>
        <p:nvGrpSpPr>
          <p:cNvPr id="72" name="그룹 18"/>
          <p:cNvGrpSpPr/>
          <p:nvPr/>
        </p:nvGrpSpPr>
        <p:grpSpPr>
          <a:xfrm rot="0">
            <a:off x="884102" y="2573891"/>
            <a:ext cx="1612601" cy="2014822"/>
            <a:chOff x="5210644" y="1605591"/>
            <a:chExt cx="1612601" cy="2014822"/>
          </a:xfrm>
        </p:grpSpPr>
        <p:grpSp>
          <p:nvGrpSpPr>
            <p:cNvPr id="73" name="그룹 16"/>
            <p:cNvGrpSpPr/>
            <p:nvPr/>
          </p:nvGrpSpPr>
          <p:grpSpPr>
            <a:xfrm rot="0">
              <a:off x="5210644" y="1605591"/>
              <a:ext cx="1612601" cy="1582739"/>
              <a:chOff x="5210644" y="1605591"/>
              <a:chExt cx="1612601" cy="1582739"/>
            </a:xfrm>
          </p:grpSpPr>
          <p:sp>
            <p:nvSpPr>
              <p:cNvPr id="74" name="직사각형 4"/>
              <p:cNvSpPr/>
              <p:nvPr/>
            </p:nvSpPr>
            <p:spPr>
              <a:xfrm>
                <a:off x="5210644" y="1605591"/>
                <a:ext cx="1612601" cy="158273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5" name="타원 10"/>
              <p:cNvSpPr/>
              <p:nvPr/>
            </p:nvSpPr>
            <p:spPr>
              <a:xfrm>
                <a:off x="5546872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6" name="타원 11"/>
              <p:cNvSpPr/>
              <p:nvPr/>
            </p:nvSpPr>
            <p:spPr>
              <a:xfrm>
                <a:off x="6338054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7" name="원호 15"/>
              <p:cNvSpPr/>
              <p:nvPr/>
            </p:nvSpPr>
            <p:spPr>
              <a:xfrm rot="7666223">
                <a:off x="5710953" y="1636939"/>
                <a:ext cx="759125" cy="1004177"/>
              </a:xfrm>
              <a:prstGeom prst="arc">
                <a:avLst>
                  <a:gd name="adj1" fmla="val 16200000"/>
                  <a:gd name="adj2" fmla="val 0"/>
                </a:avLst>
              </a:prstGeom>
              <a:ln w="47625" cap="rnd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78" name="TextBox 17"/>
            <p:cNvSpPr txBox="1"/>
            <p:nvPr/>
          </p:nvSpPr>
          <p:spPr>
            <a:xfrm>
              <a:off x="5619458" y="3281859"/>
              <a:ext cx="9421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solidFill>
                    <a:schemeClr val="lt1"/>
                  </a:solidFill>
                  <a:latin typeface="a시월구일1"/>
                  <a:ea typeface="a시월구일1"/>
                  <a:cs typeface="+mn-cs"/>
                </a:rPr>
                <a:t>손동민</a:t>
              </a:r>
              <a:endParaRPr lang="ko-KR" altLang="en-US" sz="1600" b="1">
                <a:solidFill>
                  <a:schemeClr val="lt1"/>
                </a:solidFill>
                <a:latin typeface="a시월구일1"/>
                <a:ea typeface="a시월구일1"/>
                <a:cs typeface="+mn-cs"/>
              </a:endParaRPr>
            </a:p>
          </p:txBody>
        </p:sp>
      </p:grpSp>
      <p:pic>
        <p:nvPicPr>
          <p:cNvPr id="79" name=""/>
          <p:cNvPicPr/>
          <p:nvPr/>
        </p:nvPicPr>
        <p:blipFill rotWithShape="1">
          <a:blip r:embed="rId3"/>
          <a:srcRect t="5220" b="20780"/>
          <a:stretch>
            <a:fillRect/>
          </a:stretch>
        </p:blipFill>
        <p:spPr>
          <a:xfrm>
            <a:off x="923507" y="2602466"/>
            <a:ext cx="1533791" cy="1500667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04219" y="880959"/>
            <a:ext cx="1583562" cy="626054"/>
          </a:xfrm>
          <a:prstGeom prst="rect">
            <a:avLst/>
          </a:prstGeom>
        </p:spPr>
      </p:pic>
      <p:sp>
        <p:nvSpPr>
          <p:cNvPr id="81" name="TextBox 24"/>
          <p:cNvSpPr txBox="1"/>
          <p:nvPr/>
        </p:nvSpPr>
        <p:spPr>
          <a:xfrm>
            <a:off x="836944" y="4705129"/>
            <a:ext cx="1657147" cy="404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프론트엔드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2" name="TextBox 24"/>
          <p:cNvSpPr txBox="1"/>
          <p:nvPr/>
        </p:nvSpPr>
        <p:spPr>
          <a:xfrm>
            <a:off x="802026" y="5109289"/>
            <a:ext cx="1655272" cy="404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QA </a:t>
            </a: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매니저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83" name="그룹 19"/>
          <p:cNvGrpSpPr/>
          <p:nvPr/>
        </p:nvGrpSpPr>
        <p:grpSpPr>
          <a:xfrm rot="0">
            <a:off x="10056231" y="2573891"/>
            <a:ext cx="1612601" cy="2014822"/>
            <a:chOff x="5210644" y="1605591"/>
            <a:chExt cx="1612601" cy="2014822"/>
          </a:xfrm>
        </p:grpSpPr>
        <p:grpSp>
          <p:nvGrpSpPr>
            <p:cNvPr id="84" name="그룹 20"/>
            <p:cNvGrpSpPr/>
            <p:nvPr/>
          </p:nvGrpSpPr>
          <p:grpSpPr>
            <a:xfrm rot="0">
              <a:off x="5210644" y="1605591"/>
              <a:ext cx="1612601" cy="1582739"/>
              <a:chOff x="5210644" y="1605591"/>
              <a:chExt cx="1612601" cy="1582739"/>
            </a:xfrm>
          </p:grpSpPr>
          <p:sp>
            <p:nvSpPr>
              <p:cNvPr id="85" name="직사각형 22"/>
              <p:cNvSpPr/>
              <p:nvPr/>
            </p:nvSpPr>
            <p:spPr>
              <a:xfrm>
                <a:off x="5210644" y="1605591"/>
                <a:ext cx="1612601" cy="158273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6" name="타원 23"/>
              <p:cNvSpPr/>
              <p:nvPr/>
            </p:nvSpPr>
            <p:spPr>
              <a:xfrm>
                <a:off x="5546872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7" name="타원 24"/>
              <p:cNvSpPr/>
              <p:nvPr/>
            </p:nvSpPr>
            <p:spPr>
              <a:xfrm>
                <a:off x="6338054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8" name="원호 25"/>
              <p:cNvSpPr/>
              <p:nvPr/>
            </p:nvSpPr>
            <p:spPr>
              <a:xfrm rot="7666223">
                <a:off x="5710953" y="1636939"/>
                <a:ext cx="759125" cy="1004177"/>
              </a:xfrm>
              <a:prstGeom prst="arc">
                <a:avLst>
                  <a:gd name="adj1" fmla="val 16200000"/>
                  <a:gd name="adj2" fmla="val 0"/>
                </a:avLst>
              </a:prstGeom>
              <a:ln w="47625" cap="rnd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89" name="TextBox 21"/>
            <p:cNvSpPr txBox="1"/>
            <p:nvPr/>
          </p:nvSpPr>
          <p:spPr>
            <a:xfrm>
              <a:off x="5619458" y="3281859"/>
              <a:ext cx="9421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solidFill>
                    <a:schemeClr val="lt1"/>
                  </a:solidFill>
                  <a:latin typeface="a시월구일1"/>
                  <a:ea typeface="a시월구일1"/>
                  <a:cs typeface="+mn-cs"/>
                </a:rPr>
                <a:t>이성헌</a:t>
              </a:r>
              <a:endParaRPr lang="ko-KR" altLang="en-US" sz="1600" b="1">
                <a:solidFill>
                  <a:schemeClr val="lt1"/>
                </a:solidFill>
                <a:latin typeface="a시월구일1"/>
                <a:ea typeface="a시월구일1"/>
                <a:cs typeface="+mn-cs"/>
              </a:endParaRPr>
            </a:p>
          </p:txBody>
        </p:sp>
      </p:grpSp>
      <p:pic>
        <p:nvPicPr>
          <p:cNvPr id="90" name=""/>
          <p:cNvPicPr/>
          <p:nvPr/>
        </p:nvPicPr>
        <p:blipFill rotWithShape="1">
          <a:blip r:embed="rId5"/>
          <a:srcRect l="-430" t="5870" r="430" b="24880"/>
          <a:stretch>
            <a:fillRect/>
          </a:stretch>
        </p:blipFill>
        <p:spPr>
          <a:xfrm>
            <a:off x="10095636" y="2614926"/>
            <a:ext cx="1533791" cy="1500667"/>
          </a:xfrm>
          <a:prstGeom prst="rect">
            <a:avLst/>
          </a:prstGeom>
        </p:spPr>
      </p:pic>
      <p:sp>
        <p:nvSpPr>
          <p:cNvPr id="92" name="TextBox 24"/>
          <p:cNvSpPr txBox="1"/>
          <p:nvPr/>
        </p:nvSpPr>
        <p:spPr>
          <a:xfrm>
            <a:off x="10033958" y="4705129"/>
            <a:ext cx="1657147" cy="404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프론트엔드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3" name="TextBox 24"/>
          <p:cNvSpPr txBox="1"/>
          <p:nvPr/>
        </p:nvSpPr>
        <p:spPr>
          <a:xfrm>
            <a:off x="10034896" y="5109289"/>
            <a:ext cx="1655272" cy="404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테크 리더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8" name="TextBox 29"/>
          <p:cNvSpPr txBox="1"/>
          <p:nvPr/>
        </p:nvSpPr>
        <p:spPr>
          <a:xfrm>
            <a:off x="2681913" y="2652509"/>
            <a:ext cx="2111476" cy="748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새로운것을 배우려고하고 시도하고 적용해보려고 노력하는 자세</a:t>
            </a:r>
            <a:endParaRPr kumimoji="1" lang="en-US" altLang="ko-KR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9" name="TextBox 29"/>
          <p:cNvSpPr txBox="1"/>
          <p:nvPr/>
        </p:nvSpPr>
        <p:spPr>
          <a:xfrm>
            <a:off x="5116462" y="2642838"/>
            <a:ext cx="2111476" cy="748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REACT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HOOK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에 대해 이해도가 완벽하지 않아서 좀 더 폭넓게 사용하지 못했던점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00" name="TextBox 29"/>
          <p:cNvSpPr txBox="1"/>
          <p:nvPr/>
        </p:nvSpPr>
        <p:spPr>
          <a:xfrm>
            <a:off x="7762669" y="2652509"/>
            <a:ext cx="2111476" cy="965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UseRef, UseLayoutEffect 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등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REACT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HOOK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을 좀 더 깊게 이해해서 좀더 자연스러운 프로젝트를 진행하고싶음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01" name="TextBox 29"/>
          <p:cNvSpPr txBox="1"/>
          <p:nvPr/>
        </p:nvSpPr>
        <p:spPr>
          <a:xfrm>
            <a:off x="2681913" y="3840626"/>
            <a:ext cx="2111476" cy="1186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기존의디자인 프레임워크의</a:t>
            </a:r>
            <a:b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사용 비중을 대폭 줄이고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SCSS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를 도입하고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컴포넌트를 직접 만들어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사용한 부분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02" name="TextBox 29"/>
          <p:cNvSpPr txBox="1"/>
          <p:nvPr/>
        </p:nvSpPr>
        <p:spPr>
          <a:xfrm>
            <a:off x="5116462" y="3840626"/>
            <a:ext cx="2111476" cy="748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겉보기에 치중한 나머지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DOM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의 성능까지 생각하지 못하고 개발한 점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03" name="TextBox 29"/>
          <p:cNvSpPr txBox="1"/>
          <p:nvPr/>
        </p:nvSpPr>
        <p:spPr>
          <a:xfrm>
            <a:off x="7762669" y="3840625"/>
            <a:ext cx="2111476" cy="748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렌더링 성능을 고려하여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깔끔하고 재사용성이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높은 코드를 짜고싶음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/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2" name="TextBox 29"/>
          <p:cNvSpPr txBox="1"/>
          <p:nvPr/>
        </p:nvSpPr>
        <p:spPr>
          <a:xfrm>
            <a:off x="1484859" y="621540"/>
            <a:ext cx="5659698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회고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3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4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grpSp>
        <p:nvGrpSpPr>
          <p:cNvPr id="61" name="그룹 18"/>
          <p:cNvGrpSpPr/>
          <p:nvPr/>
        </p:nvGrpSpPr>
        <p:grpSpPr>
          <a:xfrm rot="0">
            <a:off x="890036" y="2477008"/>
            <a:ext cx="1612601" cy="2011042"/>
            <a:chOff x="5210644" y="1605591"/>
            <a:chExt cx="1612601" cy="2011042"/>
          </a:xfrm>
        </p:grpSpPr>
        <p:sp>
          <p:nvSpPr>
            <p:cNvPr id="62" name="직사각형 4"/>
            <p:cNvSpPr/>
            <p:nvPr/>
          </p:nvSpPr>
          <p:spPr>
            <a:xfrm>
              <a:off x="5210644" y="1605591"/>
              <a:ext cx="1612601" cy="15827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17"/>
            <p:cNvSpPr txBox="1"/>
            <p:nvPr/>
          </p:nvSpPr>
          <p:spPr>
            <a:xfrm>
              <a:off x="5619457" y="3281858"/>
              <a:ext cx="942114" cy="33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solidFill>
                    <a:schemeClr val="lt1"/>
                  </a:solidFill>
                  <a:latin typeface="a시월구일1"/>
                  <a:ea typeface="a시월구일1"/>
                  <a:cs typeface="+mn-cs"/>
                </a:rPr>
                <a:t>강민창</a:t>
              </a:r>
              <a:endParaRPr lang="ko-KR" altLang="en-US" sz="1600" b="1">
                <a:solidFill>
                  <a:schemeClr val="lt1"/>
                </a:solidFill>
                <a:latin typeface="a시월구일1"/>
                <a:ea typeface="a시월구일1"/>
                <a:cs typeface="+mn-cs"/>
              </a:endParaRPr>
            </a:p>
          </p:txBody>
        </p:sp>
      </p:grp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rcRect l="-1930" t="6250" r="1930" b="19710"/>
          <a:stretch>
            <a:fillRect/>
          </a:stretch>
        </p:blipFill>
        <p:spPr>
          <a:xfrm>
            <a:off x="937661" y="2516744"/>
            <a:ext cx="1533917" cy="1500662"/>
          </a:xfrm>
          <a:prstGeom prst="rect">
            <a:avLst/>
          </a:prstGeom>
        </p:spPr>
      </p:pic>
      <p:sp>
        <p:nvSpPr>
          <p:cNvPr id="66" name="TextBox 24"/>
          <p:cNvSpPr txBox="1"/>
          <p:nvPr/>
        </p:nvSpPr>
        <p:spPr>
          <a:xfrm>
            <a:off x="876046" y="4619407"/>
            <a:ext cx="1657147" cy="404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프론트엔드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67" name="TextBox 24"/>
          <p:cNvSpPr txBox="1"/>
          <p:nvPr/>
        </p:nvSpPr>
        <p:spPr>
          <a:xfrm>
            <a:off x="868701" y="5023567"/>
            <a:ext cx="1655272" cy="397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백엔드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68" name="그룹 19"/>
          <p:cNvGrpSpPr/>
          <p:nvPr/>
        </p:nvGrpSpPr>
        <p:grpSpPr>
          <a:xfrm rot="0">
            <a:off x="10054600" y="2477007"/>
            <a:ext cx="1612601" cy="2014822"/>
            <a:chOff x="5210644" y="1605591"/>
            <a:chExt cx="1612601" cy="2014822"/>
          </a:xfrm>
        </p:grpSpPr>
        <p:grpSp>
          <p:nvGrpSpPr>
            <p:cNvPr id="69" name="그룹 20"/>
            <p:cNvGrpSpPr/>
            <p:nvPr/>
          </p:nvGrpSpPr>
          <p:grpSpPr>
            <a:xfrm rot="0">
              <a:off x="5210644" y="1605591"/>
              <a:ext cx="1612601" cy="1582739"/>
              <a:chOff x="5210644" y="1605591"/>
              <a:chExt cx="1612601" cy="1582739"/>
            </a:xfrm>
          </p:grpSpPr>
          <p:sp>
            <p:nvSpPr>
              <p:cNvPr id="70" name="직사각형 22"/>
              <p:cNvSpPr/>
              <p:nvPr/>
            </p:nvSpPr>
            <p:spPr>
              <a:xfrm>
                <a:off x="5210644" y="1605591"/>
                <a:ext cx="1612601" cy="1582739"/>
              </a:xfrm>
              <a:prstGeom prst="rect">
                <a:avLst/>
              </a:prstGeom>
              <a:solidFill>
                <a:srgbClr val="9d5c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1" name="타원 23"/>
              <p:cNvSpPr/>
              <p:nvPr/>
            </p:nvSpPr>
            <p:spPr>
              <a:xfrm>
                <a:off x="5546872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2" name="타원 24"/>
              <p:cNvSpPr/>
              <p:nvPr/>
            </p:nvSpPr>
            <p:spPr>
              <a:xfrm>
                <a:off x="6338054" y="2057076"/>
                <a:ext cx="163902" cy="1639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3" name="원호 25"/>
              <p:cNvSpPr/>
              <p:nvPr/>
            </p:nvSpPr>
            <p:spPr>
              <a:xfrm rot="7666223">
                <a:off x="5710953" y="1636939"/>
                <a:ext cx="759125" cy="1004177"/>
              </a:xfrm>
              <a:prstGeom prst="arc">
                <a:avLst>
                  <a:gd name="adj1" fmla="val 16200000"/>
                  <a:gd name="adj2" fmla="val 0"/>
                </a:avLst>
              </a:prstGeom>
              <a:ln w="47625" cap="rnd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74" name="TextBox 21"/>
            <p:cNvSpPr txBox="1"/>
            <p:nvPr/>
          </p:nvSpPr>
          <p:spPr>
            <a:xfrm>
              <a:off x="5619458" y="3281859"/>
              <a:ext cx="9421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>
                  <a:solidFill>
                    <a:schemeClr val="lt1"/>
                  </a:solidFill>
                  <a:latin typeface="a시월구일1"/>
                  <a:ea typeface="a시월구일1"/>
                  <a:cs typeface="+mn-cs"/>
                </a:rPr>
                <a:t>강유정</a:t>
              </a:r>
              <a:endParaRPr lang="ko-KR" altLang="en-US" sz="1600" b="1">
                <a:solidFill>
                  <a:schemeClr val="lt1"/>
                </a:solidFill>
                <a:latin typeface="a시월구일1"/>
                <a:ea typeface="a시월구일1"/>
                <a:cs typeface="+mn-cs"/>
              </a:endParaRPr>
            </a:p>
          </p:txBody>
        </p:sp>
      </p:grpSp>
      <p:pic>
        <p:nvPicPr>
          <p:cNvPr id="75" name=""/>
          <p:cNvPicPr/>
          <p:nvPr/>
        </p:nvPicPr>
        <p:blipFill rotWithShape="1">
          <a:blip r:embed="rId4"/>
          <a:srcRect l="-430" t="6520" r="430" b="24230"/>
          <a:stretch>
            <a:fillRect/>
          </a:stretch>
        </p:blipFill>
        <p:spPr>
          <a:xfrm>
            <a:off x="10094004" y="2516743"/>
            <a:ext cx="1533791" cy="1497787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61666" y="889083"/>
            <a:ext cx="1868667" cy="606119"/>
          </a:xfrm>
          <a:prstGeom prst="rect">
            <a:avLst/>
          </a:prstGeom>
        </p:spPr>
      </p:pic>
      <p:sp>
        <p:nvSpPr>
          <p:cNvPr id="77" name="TextBox 24"/>
          <p:cNvSpPr txBox="1"/>
          <p:nvPr/>
        </p:nvSpPr>
        <p:spPr>
          <a:xfrm>
            <a:off x="10032326" y="4619407"/>
            <a:ext cx="1657147" cy="404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프론트엔드 개발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78" name="TextBox 24"/>
          <p:cNvSpPr txBox="1"/>
          <p:nvPr/>
        </p:nvSpPr>
        <p:spPr>
          <a:xfrm>
            <a:off x="10008279" y="5007816"/>
            <a:ext cx="1655272" cy="404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UCC</a:t>
            </a:r>
            <a:r>
              <a:rPr kumimoji="1" lang="ko-KR" altLang="en-US" sz="17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 매니저</a:t>
            </a:r>
            <a:endParaRPr kumimoji="1" lang="ko-KR" altLang="en-US" sz="17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3" name="TextBox 29"/>
          <p:cNvSpPr txBox="1"/>
          <p:nvPr/>
        </p:nvSpPr>
        <p:spPr>
          <a:xfrm>
            <a:off x="2681913" y="2652509"/>
            <a:ext cx="2111476" cy="526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리액트를 새롭게 배워볼 수 있어서 좋았음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4" name="TextBox 11"/>
          <p:cNvSpPr txBox="1"/>
          <p:nvPr/>
        </p:nvSpPr>
        <p:spPr>
          <a:xfrm>
            <a:off x="2462053" y="1878488"/>
            <a:ext cx="2551195" cy="39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000" b="1">
                <a:solidFill>
                  <a:srgbClr val="008000"/>
                </a:solidFill>
                <a:latin typeface="Arial Black"/>
                <a:ea typeface="NanumSquareOTF ExtraBold"/>
                <a:cs typeface="Arial Black"/>
              </a:rPr>
              <a:t>Keep</a:t>
            </a:r>
            <a:endParaRPr kumimoji="1" lang="en-US" altLang="ko-KR" sz="2000" b="1">
              <a:solidFill>
                <a:srgbClr val="008000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85" name="TextBox 11"/>
          <p:cNvSpPr txBox="1"/>
          <p:nvPr/>
        </p:nvSpPr>
        <p:spPr>
          <a:xfrm>
            <a:off x="4896602" y="1873881"/>
            <a:ext cx="2551195" cy="396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000" b="1">
                <a:solidFill>
                  <a:srgbClr val="ff0000"/>
                </a:solidFill>
                <a:latin typeface="Arial Black"/>
                <a:ea typeface="NanumSquareOTF ExtraBold"/>
                <a:cs typeface="Arial Black"/>
              </a:rPr>
              <a:t>Problem</a:t>
            </a:r>
            <a:endParaRPr kumimoji="1" lang="en-US" altLang="ko-KR" sz="2000" b="1">
              <a:solidFill>
                <a:srgbClr val="ff0000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86" name="TextBox 11"/>
          <p:cNvSpPr txBox="1"/>
          <p:nvPr/>
        </p:nvSpPr>
        <p:spPr>
          <a:xfrm>
            <a:off x="7542809" y="1872038"/>
            <a:ext cx="2551195" cy="393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000" b="1">
                <a:solidFill>
                  <a:srgbClr val="0000ff"/>
                </a:solidFill>
                <a:latin typeface="Arial Black"/>
                <a:ea typeface="NanumSquareOTF ExtraBold"/>
                <a:cs typeface="Arial Black"/>
              </a:rPr>
              <a:t>Try</a:t>
            </a:r>
            <a:endParaRPr kumimoji="1" lang="en-US" altLang="ko-KR" sz="2000" b="1">
              <a:solidFill>
                <a:srgbClr val="0000ff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88" name="TextBox 29"/>
          <p:cNvSpPr txBox="1"/>
          <p:nvPr/>
        </p:nvSpPr>
        <p:spPr>
          <a:xfrm>
            <a:off x="2681913" y="3878616"/>
            <a:ext cx="2111476" cy="96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클론코딩으로 구현할 수 없다고 생각한 것도 구현해야했기 때문에 실력이 늘 수 있는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기회가 된 것 같음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9" name="TextBox 29"/>
          <p:cNvSpPr txBox="1"/>
          <p:nvPr/>
        </p:nvSpPr>
        <p:spPr>
          <a:xfrm>
            <a:off x="4882707" y="2647746"/>
            <a:ext cx="2407535" cy="74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단시간에 배워서 사용하다보니 개념이 확립되지 않은 부분도 있고 깔끔하지 못한 코드를 짠 부분</a:t>
            </a:r>
            <a:endParaRPr kumimoji="1" lang="en-US" altLang="ko-KR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0" name="TextBox 29"/>
          <p:cNvSpPr txBox="1"/>
          <p:nvPr/>
        </p:nvSpPr>
        <p:spPr>
          <a:xfrm>
            <a:off x="4844082" y="3872408"/>
            <a:ext cx="2503836" cy="74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Bahnschrift"/>
              </a:rPr>
              <a:t>presentational and container 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패턴으로 구현했는데 미숙해서 파일들을 분할하는데 어려움을 겪음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1" name="TextBox 29"/>
          <p:cNvSpPr txBox="1"/>
          <p:nvPr/>
        </p:nvSpPr>
        <p:spPr>
          <a:xfrm>
            <a:off x="7740986" y="2652509"/>
            <a:ext cx="2154842" cy="30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kumimoji="1" lang="en-US" altLang="ko-KR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2" name="TextBox 29"/>
          <p:cNvSpPr txBox="1"/>
          <p:nvPr/>
        </p:nvSpPr>
        <p:spPr>
          <a:xfrm>
            <a:off x="7626685" y="2682989"/>
            <a:ext cx="2407536" cy="963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리액트를 더 공부하여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확장성 좋고 재활용 하기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좋은 코드로 코드를 수정하고 최적화하고 싶음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4" name="TextBox 29"/>
          <p:cNvSpPr txBox="1"/>
          <p:nvPr/>
        </p:nvSpPr>
        <p:spPr>
          <a:xfrm>
            <a:off x="7626685" y="3878616"/>
            <a:ext cx="2407536" cy="740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아쉬움도 있지만 이번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프로젝트로 한 단계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성장할 수 있었던 것 같아 만족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1"/>
            <a:ext cx="12191999" cy="684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0040" y="2716799"/>
            <a:ext cx="359746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5400" b="1" spc="-300">
                <a:solidFill>
                  <a:srgbClr val="ff0000"/>
                </a:solidFill>
                <a:latin typeface="맑은 고딕"/>
                <a:ea typeface="맑은 고딕"/>
              </a:rPr>
              <a:t>감사합니다</a:t>
            </a:r>
            <a:r>
              <a:rPr kumimoji="1" lang="en-US" altLang="ko-KR" sz="5400" b="1" spc="-300">
                <a:solidFill>
                  <a:srgbClr val="ff0000"/>
                </a:solidFill>
                <a:latin typeface="맑은 고딕"/>
                <a:ea typeface="맑은 고딕"/>
              </a:rPr>
              <a:t>.</a:t>
            </a:r>
            <a:endParaRPr kumimoji="1" lang="ko-Kore-KR" altLang="en-US" sz="5400" b="1" spc="-300">
              <a:solidFill>
                <a:srgbClr val="ff0000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7723" y="2148755"/>
            <a:ext cx="2300742" cy="3829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sz="160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5</a:t>
            </a:r>
            <a:r>
              <a:rPr kumimoji="1" lang="ko-KR" altLang="en-US" sz="160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조 우아하고픈 형제들</a:t>
            </a:r>
            <a:endParaRPr kumimoji="1" lang="ko-KR" altLang="en-US" sz="160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08438" y="6231946"/>
            <a:ext cx="1583562" cy="626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11763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762512" y="0"/>
            <a:ext cx="601654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>
            <a:alphaModFix amt="17000"/>
            <a:lum/>
          </a:blip>
          <a:stretch>
            <a:fillRect/>
          </a:stretch>
        </p:blipFill>
        <p:spPr>
          <a:xfrm>
            <a:off x="5762512" y="0"/>
            <a:ext cx="6016542" cy="6858000"/>
          </a:xfrm>
          <a:prstGeom prst="rect">
            <a:avLst/>
          </a:prstGeom>
          <a:blipFill rotWithShape="1">
            <a:blip r:embed="rId4">
              <a:alphaModFix amt="17000"/>
              <a:lum/>
            </a:blip>
            <a:tile tx="0" ty="0" sx="100000" sy="100000" flip="none" algn="tl"/>
          </a:blipFill>
        </p:spPr>
      </p:pic>
      <p:sp>
        <p:nvSpPr>
          <p:cNvPr id="24" name="TextBox 23"/>
          <p:cNvSpPr txBox="1"/>
          <p:nvPr/>
        </p:nvSpPr>
        <p:spPr>
          <a:xfrm>
            <a:off x="10341951" y="0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b="1" spc="-150" mc:Ignorable="hp" hp:hslEmbossed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b="1" spc="-150" mc:Ignorable="hp" hp:hslEmbossed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b="1" spc="-150" mc:Ignorable="hp" hp:hslEmbossed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8459" y="2978782"/>
            <a:ext cx="1841804" cy="900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5300" b="1">
                <a:solidFill>
                  <a:schemeClr val="bg1"/>
                </a:solidFill>
                <a:latin typeface="Arial Black"/>
                <a:ea typeface="NanumSquareOTF ExtraBold"/>
                <a:cs typeface="Arial Black"/>
              </a:rPr>
              <a:t>목 차</a:t>
            </a:r>
            <a:endParaRPr kumimoji="1" lang="ko-KR" altLang="en-US" sz="5300" b="1">
              <a:solidFill>
                <a:schemeClr val="bg1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694979" y="2099862"/>
            <a:ext cx="1120465" cy="112046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6000" b="1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kumimoji="1" lang="ko-Kore-KR" altLang="en-US" sz="6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57052" y="781586"/>
            <a:ext cx="1616537" cy="5809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기획 배경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694979" y="511840"/>
            <a:ext cx="1120465" cy="112046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6000" b="1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kumimoji="1" lang="ko-Kore-KR" altLang="en-US" sz="6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94978" y="3705017"/>
            <a:ext cx="1120465" cy="112046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6000" b="1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kumimoji="1" lang="ko-Kore-KR" altLang="en-US" sz="6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08438" y="6231946"/>
            <a:ext cx="1583562" cy="626054"/>
          </a:xfrm>
          <a:prstGeom prst="rect">
            <a:avLst/>
          </a:prstGeom>
        </p:spPr>
      </p:pic>
      <p:sp>
        <p:nvSpPr>
          <p:cNvPr id="43" name="TextBox 29"/>
          <p:cNvSpPr txBox="1"/>
          <p:nvPr/>
        </p:nvSpPr>
        <p:spPr>
          <a:xfrm>
            <a:off x="8057049" y="2374320"/>
            <a:ext cx="3541061" cy="58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주요 기술 및 기능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4" name="TextBox 29"/>
          <p:cNvSpPr txBox="1"/>
          <p:nvPr/>
        </p:nvSpPr>
        <p:spPr>
          <a:xfrm>
            <a:off x="8057050" y="3972225"/>
            <a:ext cx="2853144" cy="58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시연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5" name="타원 26"/>
          <p:cNvSpPr/>
          <p:nvPr/>
        </p:nvSpPr>
        <p:spPr>
          <a:xfrm>
            <a:off x="6694978" y="5234401"/>
            <a:ext cx="1120465" cy="112046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6000" b="1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kumimoji="1" lang="en-US" altLang="ko-KR" sz="6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8057050" y="5501609"/>
            <a:ext cx="2853144" cy="58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회고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038554" y="0"/>
            <a:ext cx="615344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5" name="평행 사변형[P] 4"/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8195" y="2184793"/>
            <a:ext cx="5475370" cy="7004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4000" b="1">
                <a:solidFill>
                  <a:schemeClr val="bg1"/>
                </a:solidFill>
                <a:latin typeface="Arial Black"/>
                <a:ea typeface="NanumSquareOTF ExtraBold"/>
                <a:cs typeface="Arial Black"/>
              </a:rPr>
              <a:t>모방은 창조의 어머니다</a:t>
            </a:r>
            <a:endParaRPr kumimoji="1" lang="ko-KR" altLang="en-US" sz="4000" b="1">
              <a:solidFill>
                <a:schemeClr val="bg1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8195" y="1784683"/>
            <a:ext cx="25511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rgbClr val="ff0000"/>
                </a:solidFill>
                <a:latin typeface="Arial Black"/>
                <a:ea typeface="NanumSquareOTF ExtraBold"/>
                <a:cs typeface="Arial Black"/>
              </a:rPr>
              <a:t>CLONE</a:t>
            </a:r>
            <a:r>
              <a:rPr kumimoji="1" lang="ko-KR" altLang="en-US" sz="2000" b="1">
                <a:solidFill>
                  <a:srgbClr val="ff0000"/>
                </a:solidFill>
                <a:latin typeface="Arial Black"/>
                <a:ea typeface="NanumSquareOTF ExtraBold"/>
                <a:cs typeface="Arial Black"/>
              </a:rPr>
              <a:t> </a:t>
            </a:r>
            <a:r>
              <a:rPr kumimoji="1" lang="en-US" altLang="ko-KR" sz="2000" b="1">
                <a:solidFill>
                  <a:srgbClr val="ff0000"/>
                </a:solidFill>
                <a:latin typeface="Arial Black"/>
                <a:ea typeface="NanumSquareOTF ExtraBold"/>
                <a:cs typeface="Arial Black"/>
              </a:rPr>
              <a:t>CODING?</a:t>
            </a:r>
            <a:endParaRPr kumimoji="1" lang="en-US" altLang="ko-KR" sz="2000" b="1">
              <a:solidFill>
                <a:srgbClr val="ff0000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98195" y="5366000"/>
            <a:ext cx="4932445" cy="36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5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베스트 프렉티스에 대한 고민과 이를 직접 구현해봄으로 성장</a:t>
            </a:r>
            <a:r>
              <a:rPr kumimoji="1" lang="en-US" altLang="ko-KR" sz="15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! </a:t>
            </a:r>
            <a:endParaRPr kumimoji="1" lang="en-US" altLang="ko-KR" sz="15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8195" y="5001776"/>
            <a:ext cx="3150091" cy="364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5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기획</a:t>
            </a:r>
            <a:r>
              <a:rPr kumimoji="1" lang="en-US" altLang="ko-KR" sz="15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kumimoji="1" lang="ko-KR" altLang="en-US" sz="15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 디자인에 드는 시간 및 비용 절감</a:t>
            </a:r>
            <a:r>
              <a:rPr kumimoji="1" lang="en-US" altLang="ko-KR" sz="15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!</a:t>
            </a:r>
            <a:endParaRPr kumimoji="1" lang="en-US" altLang="ko-KR" sz="15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9"/>
          <p:cNvSpPr txBox="1"/>
          <p:nvPr/>
        </p:nvSpPr>
        <p:spPr>
          <a:xfrm>
            <a:off x="1484860" y="621540"/>
            <a:ext cx="1616537" cy="580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기획 배경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9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3000" b="1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kumimoji="1" lang="ko-Kore-KR" altLang="en-US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08438" y="6231946"/>
            <a:ext cx="1583562" cy="626054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rcRect l="21010" t="18210" r="4510" b="24190"/>
          <a:stretch>
            <a:fillRect/>
          </a:stretch>
        </p:blipFill>
        <p:spPr>
          <a:xfrm>
            <a:off x="904481" y="1784683"/>
            <a:ext cx="2777296" cy="4003641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rcRect t="-2280" b="7270"/>
          <a:stretch>
            <a:fillRect/>
          </a:stretch>
        </p:blipFill>
        <p:spPr>
          <a:xfrm>
            <a:off x="4093727" y="2815882"/>
            <a:ext cx="2002272" cy="1902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038554" y="0"/>
            <a:ext cx="615344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5" name="평행 사변형[P] 4"/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28" name="TextBox 29"/>
          <p:cNvSpPr txBox="1"/>
          <p:nvPr/>
        </p:nvSpPr>
        <p:spPr>
          <a:xfrm>
            <a:off x="1484860" y="621540"/>
            <a:ext cx="1616537" cy="580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기획 배경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9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3000" b="1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kumimoji="1" lang="ko-Kore-KR" altLang="en-US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08438" y="6231946"/>
            <a:ext cx="1583562" cy="626054"/>
          </a:xfrm>
          <a:prstGeom prst="rect">
            <a:avLst/>
          </a:prstGeom>
        </p:spPr>
      </p:pic>
      <p:pic>
        <p:nvPicPr>
          <p:cNvPr id="35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2376" y="1714084"/>
            <a:ext cx="8552552" cy="4129279"/>
          </a:xfrm>
          <a:prstGeom prst="rect">
            <a:avLst/>
          </a:prstGeom>
        </p:spPr>
      </p:pic>
      <p:pic>
        <p:nvPicPr>
          <p:cNvPr id="36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34734" y="1714084"/>
            <a:ext cx="8804520" cy="4129279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2972629"/>
            <a:ext cx="2925146" cy="1488459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93129" y="2786263"/>
            <a:ext cx="3528748" cy="1984921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84395" y="2854611"/>
            <a:ext cx="4674966" cy="1848226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22000" y="1570981"/>
            <a:ext cx="8347998" cy="4973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9 -0.00193 L -0.14629 -0.00193 " pathEditMode="relative" ptsTypes="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37 -0.01095 L 0.14161 -0.01095 " pathEditMode="relative" ptsTypes="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1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1"/>
                            </p:stCondLst>
                            <p:childTnLst>
                              <p:par>
                                <p:cTn id="3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 0.00013 L 0.00000 -0.39496 " pathEditMode="relative" ptsTypes="">
                                      <p:cBhvr>
                                        <p:cTn id="37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1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2563" y="0"/>
            <a:ext cx="118194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5145" y="0"/>
            <a:ext cx="11763909" cy="222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pic>
        <p:nvPicPr>
          <p:cNvPr id="117" name=""/>
          <p:cNvPicPr>
            <a:picLocks noChangeAspect="1"/>
          </p:cNvPicPr>
          <p:nvPr/>
        </p:nvPicPr>
        <p:blipFill rotWithShape="1">
          <a:blip r:embed="rId3">
            <a:alphaModFix amt="17000"/>
            <a:lum/>
          </a:blip>
          <a:stretch>
            <a:fillRect/>
          </a:stretch>
        </p:blipFill>
        <p:spPr>
          <a:xfrm>
            <a:off x="372564" y="0"/>
            <a:ext cx="11819436" cy="2226097"/>
          </a:xfrm>
          <a:prstGeom prst="rect">
            <a:avLst/>
          </a:prstGeom>
          <a:blipFill rotWithShape="1">
            <a:blip r:embed="rId4">
              <a:alphaModFix amt="17000"/>
              <a:lum/>
            </a:blip>
            <a:tile tx="0" ty="0" sx="100000" sy="100000" flip="none" algn="tl"/>
          </a:blipFill>
        </p:spPr>
      </p:pic>
      <p:sp>
        <p:nvSpPr>
          <p:cNvPr id="12" name="TextBox 11"/>
          <p:cNvSpPr txBox="1"/>
          <p:nvPr/>
        </p:nvSpPr>
        <p:spPr>
          <a:xfrm>
            <a:off x="1006429" y="1825987"/>
            <a:ext cx="1774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rgbClr val="0000ff"/>
                </a:solidFill>
                <a:latin typeface="Arial Black"/>
                <a:ea typeface="NanumSquareOTF ExtraBold"/>
                <a:cs typeface="Arial Black"/>
              </a:rPr>
              <a:t>FRONTEND</a:t>
            </a:r>
            <a:endParaRPr kumimoji="1" lang="en-US" altLang="ko-KR" sz="2000" b="1">
              <a:solidFill>
                <a:srgbClr val="0000ff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52" name="TextBox 29"/>
          <p:cNvSpPr txBox="1"/>
          <p:nvPr/>
        </p:nvSpPr>
        <p:spPr>
          <a:xfrm>
            <a:off x="1484860" y="621540"/>
            <a:ext cx="3638280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주요 기술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3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55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57" name="TextBox 11"/>
          <p:cNvSpPr txBox="1"/>
          <p:nvPr/>
        </p:nvSpPr>
        <p:spPr>
          <a:xfrm>
            <a:off x="3945427" y="1813807"/>
            <a:ext cx="15936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rgbClr val="ff6600"/>
                </a:solidFill>
                <a:latin typeface="Arial Black"/>
                <a:ea typeface="NanumSquareOTF ExtraBold"/>
                <a:cs typeface="Arial Black"/>
              </a:rPr>
              <a:t>BACKEND</a:t>
            </a:r>
            <a:endParaRPr kumimoji="1" lang="en-US" altLang="ko-KR" sz="2000" b="1">
              <a:solidFill>
                <a:srgbClr val="ff6600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58" name="TextBox 11"/>
          <p:cNvSpPr txBox="1"/>
          <p:nvPr/>
        </p:nvSpPr>
        <p:spPr>
          <a:xfrm>
            <a:off x="8829150" y="1825987"/>
            <a:ext cx="26541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rgbClr val="ff0000"/>
                </a:solidFill>
                <a:latin typeface="Arial Black"/>
                <a:ea typeface="NanumSquareOTF ExtraBold"/>
                <a:cs typeface="Arial Black"/>
              </a:rPr>
              <a:t>COLLABORATION</a:t>
            </a:r>
            <a:endParaRPr kumimoji="1" lang="en-US" altLang="ko-KR" sz="2000" b="1">
              <a:solidFill>
                <a:srgbClr val="ff0000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59" name="TextBox 11"/>
          <p:cNvSpPr txBox="1"/>
          <p:nvPr/>
        </p:nvSpPr>
        <p:spPr>
          <a:xfrm>
            <a:off x="6856658" y="1825987"/>
            <a:ext cx="1367790" cy="38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rgbClr val="008000"/>
                </a:solidFill>
                <a:latin typeface="Arial Black"/>
                <a:ea typeface="NanumSquareOTF ExtraBold"/>
                <a:cs typeface="Arial Black"/>
              </a:rPr>
              <a:t>DEVOPS</a:t>
            </a:r>
            <a:endParaRPr kumimoji="1" lang="en-US" altLang="ko-KR" sz="2000" b="1">
              <a:solidFill>
                <a:srgbClr val="008000"/>
              </a:solidFill>
              <a:latin typeface="Arial Black"/>
              <a:ea typeface="NanumSquareOTF ExtraBold"/>
              <a:cs typeface="Arial Black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5"/>
          <a:srcRect l="20060" r="22350"/>
          <a:stretch>
            <a:fillRect/>
          </a:stretch>
        </p:blipFill>
        <p:spPr>
          <a:xfrm>
            <a:off x="613069" y="3010869"/>
            <a:ext cx="1206795" cy="1217260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19864" y="3010869"/>
            <a:ext cx="1672653" cy="1308100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1144" y="4563110"/>
            <a:ext cx="1188719" cy="929640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290413" y="5131279"/>
            <a:ext cx="4402667" cy="2201333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04587" y="4476327"/>
            <a:ext cx="1103206" cy="1103206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10"/>
          <a:srcRect l="51390"/>
          <a:stretch>
            <a:fillRect/>
          </a:stretch>
        </p:blipFill>
        <p:spPr>
          <a:xfrm>
            <a:off x="9637834" y="2869097"/>
            <a:ext cx="1036822" cy="1119805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234872" y="4318970"/>
            <a:ext cx="1598058" cy="558873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715344" y="5243407"/>
            <a:ext cx="881802" cy="881802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376807" y="2921485"/>
            <a:ext cx="1238335" cy="1015029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688067" y="4187795"/>
            <a:ext cx="1016233" cy="964770"/>
          </a:xfrm>
          <a:prstGeom prst="ellipse">
            <a:avLst/>
          </a:prstGeom>
        </p:spPr>
      </p:pic>
      <p:pic>
        <p:nvPicPr>
          <p:cNvPr id="103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15143" y="2931455"/>
            <a:ext cx="1089156" cy="995090"/>
          </a:xfrm>
          <a:prstGeom prst="ellipse">
            <a:avLst/>
          </a:prstGeom>
        </p:spPr>
      </p:pic>
      <p:pic>
        <p:nvPicPr>
          <p:cNvPr id="104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999549" y="5348182"/>
            <a:ext cx="1082007" cy="1025733"/>
          </a:xfrm>
          <a:prstGeom prst="rect">
            <a:avLst/>
          </a:prstGeom>
        </p:spPr>
      </p:pic>
      <p:pic>
        <p:nvPicPr>
          <p:cNvPr id="109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501719" y="4009115"/>
            <a:ext cx="2481106" cy="1339067"/>
          </a:xfrm>
          <a:prstGeom prst="rect">
            <a:avLst/>
          </a:prstGeom>
        </p:spPr>
      </p:pic>
      <p:pic>
        <p:nvPicPr>
          <p:cNvPr id="114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112254" y="5348182"/>
            <a:ext cx="1260035" cy="1124423"/>
          </a:xfrm>
          <a:prstGeom prst="ellipse">
            <a:avLst/>
          </a:prstGeom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3666859" y="2864408"/>
            <a:ext cx="2150825" cy="1129183"/>
          </a:xfrm>
          <a:prstGeom prst="rect">
            <a:avLst/>
          </a:prstGeom>
        </p:spPr>
      </p:pic>
      <p:pic>
        <p:nvPicPr>
          <p:cNvPr id="118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0608438" y="6231946"/>
            <a:ext cx="1583562" cy="626054"/>
          </a:xfrm>
          <a:prstGeom prst="rect">
            <a:avLst/>
          </a:prstGeom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21"/>
          <a:srcRect l="52910" r="23280"/>
          <a:stretch>
            <a:fillRect/>
          </a:stretch>
        </p:blipFill>
        <p:spPr>
          <a:xfrm>
            <a:off x="6500385" y="4187795"/>
            <a:ext cx="991178" cy="981706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038554" y="0"/>
            <a:ext cx="615344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5" name="평행 사변형[P] 4"/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5414" y="1612485"/>
            <a:ext cx="438430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1) </a:t>
            </a:r>
            <a:r>
              <a:rPr kumimoji="1" lang="ko-KR" altLang="en-US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컨텐츠 기반 추천 </a:t>
            </a:r>
            <a:r>
              <a:rPr kumimoji="1" lang="en-US" altLang="ko-KR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(</a:t>
            </a:r>
            <a:r>
              <a:rPr kumimoji="1" lang="ko-KR" altLang="en-US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영화 평가 기반</a:t>
            </a:r>
            <a:r>
              <a:rPr kumimoji="1" lang="en-US" altLang="ko-KR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)</a:t>
            </a:r>
            <a:endParaRPr kumimoji="1" lang="en-US" altLang="ko-KR" sz="2000" b="1">
              <a:solidFill>
                <a:schemeClr val="lt1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36730" y="2748346"/>
            <a:ext cx="1721674" cy="52076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초기 가입시</a:t>
            </a: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10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개 이상의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영화를 평가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36730" y="3806413"/>
            <a:ext cx="1989435" cy="5255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평점을 준 영화의 장르 및</a:t>
            </a:r>
            <a:b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점수를 분석하여  가중치를 줌 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36730" y="4745884"/>
            <a:ext cx="1894185" cy="7481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높은 가중치를 가지는 </a:t>
            </a:r>
            <a:b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장르의 영화중 누적 조회수가</a:t>
            </a:r>
            <a:b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많은 작품을 추천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1484859" y="621540"/>
            <a:ext cx="5659698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주요 기능 </a:t>
            </a:r>
            <a:r>
              <a:rPr kumimoji="1" lang="en-US" altLang="ko-KR" sz="2700" b="1" spc="-150">
                <a:solidFill>
                  <a:schemeClr val="bg1"/>
                </a:solidFill>
                <a:latin typeface="맑은 고딕"/>
                <a:ea typeface="맑은 고딕"/>
              </a:rPr>
              <a:t>-</a:t>
            </a: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 추천 알고리즘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5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08438" y="6231946"/>
            <a:ext cx="1583562" cy="626054"/>
          </a:xfrm>
          <a:prstGeom prst="rect">
            <a:avLst/>
          </a:prstGeom>
        </p:spPr>
      </p:pic>
      <p:sp>
        <p:nvSpPr>
          <p:cNvPr id="38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955415" y="2022120"/>
            <a:ext cx="7190261" cy="4243548"/>
            <a:chOff x="955415" y="2022120"/>
            <a:chExt cx="7190261" cy="4243548"/>
          </a:xfrm>
        </p:grpSpPr>
        <p:pic>
          <p:nvPicPr>
            <p:cNvPr id="39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55415" y="2022120"/>
              <a:ext cx="7190261" cy="4243548"/>
            </a:xfrm>
            <a:prstGeom prst="rect">
              <a:avLst/>
            </a:prstGeom>
          </p:spPr>
        </p:pic>
        <p:cxnSp>
          <p:nvCxnSpPr>
            <p:cNvPr id="40" name=""/>
            <p:cNvCxnSpPr/>
            <p:nvPr/>
          </p:nvCxnSpPr>
          <p:spPr>
            <a:xfrm>
              <a:off x="2690595" y="3530844"/>
              <a:ext cx="1859950" cy="683995"/>
            </a:xfrm>
            <a:prstGeom prst="straightConnector1">
              <a:avLst/>
            </a:prstGeom>
            <a:ln w="50800">
              <a:solidFill>
                <a:schemeClr val="dk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"/>
            <p:cNvGrpSpPr/>
            <p:nvPr/>
          </p:nvGrpSpPr>
          <p:grpSpPr>
            <a:xfrm rot="20927020">
              <a:off x="2983698" y="2901007"/>
              <a:ext cx="1074741" cy="266122"/>
              <a:chOff x="2891842" y="2875669"/>
              <a:chExt cx="1074741" cy="266122"/>
            </a:xfrm>
          </p:grpSpPr>
          <p:sp>
            <p:nvSpPr>
              <p:cNvPr id="41" name=""/>
              <p:cNvSpPr/>
              <p:nvPr/>
            </p:nvSpPr>
            <p:spPr>
              <a:xfrm>
                <a:off x="2891842" y="2875669"/>
                <a:ext cx="214948" cy="266122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</p:spPr>
            <p:style>
              <a:lnRef idx="2">
                <a:schemeClr val="accent4">
                  <a:shade val="2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2" name=""/>
              <p:cNvSpPr/>
              <p:nvPr/>
            </p:nvSpPr>
            <p:spPr>
              <a:xfrm>
                <a:off x="3106790" y="2875669"/>
                <a:ext cx="214948" cy="266122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</p:spPr>
            <p:style>
              <a:lnRef idx="2">
                <a:schemeClr val="accent4">
                  <a:shade val="2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3" name=""/>
              <p:cNvSpPr/>
              <p:nvPr/>
            </p:nvSpPr>
            <p:spPr>
              <a:xfrm>
                <a:off x="3321739" y="2875669"/>
                <a:ext cx="214948" cy="266122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</p:spPr>
            <p:style>
              <a:lnRef idx="2">
                <a:schemeClr val="accent4">
                  <a:shade val="2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4" name=""/>
              <p:cNvSpPr/>
              <p:nvPr/>
            </p:nvSpPr>
            <p:spPr>
              <a:xfrm>
                <a:off x="3536687" y="2875669"/>
                <a:ext cx="214948" cy="266122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</p:spPr>
            <p:style>
              <a:lnRef idx="2">
                <a:schemeClr val="accent4">
                  <a:shade val="2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5" name=""/>
              <p:cNvSpPr/>
              <p:nvPr/>
            </p:nvSpPr>
            <p:spPr>
              <a:xfrm>
                <a:off x="3751635" y="2875669"/>
                <a:ext cx="214948" cy="266122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</p:spPr>
            <p:style>
              <a:lnRef idx="2">
                <a:schemeClr val="accent4">
                  <a:shade val="2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46" name=""/>
            <p:cNvSpPr/>
            <p:nvPr/>
          </p:nvSpPr>
          <p:spPr>
            <a:xfrm>
              <a:off x="3644161" y="360671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3859109" y="360671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9" name="직사각형 7"/>
          <p:cNvSpPr/>
          <p:nvPr/>
        </p:nvSpPr>
        <p:spPr>
          <a:xfrm>
            <a:off x="8440951" y="2507726"/>
            <a:ext cx="620466" cy="10020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6000" b="1" cap="none" spc="50">
                <a:ln w="12700">
                  <a:solidFill>
                    <a:schemeClr val="bg1"/>
                  </a:solidFill>
                </a:ln>
                <a:noFill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</a:t>
            </a:r>
            <a:endParaRPr lang="en-US" altLang="ko-KR" sz="6000" b="1" cap="none" spc="50">
              <a:noFill/>
            </a:endParaRPr>
          </a:p>
        </p:txBody>
      </p:sp>
      <p:sp>
        <p:nvSpPr>
          <p:cNvPr id="50" name="직사각형 7"/>
          <p:cNvSpPr/>
          <p:nvPr/>
        </p:nvSpPr>
        <p:spPr>
          <a:xfrm>
            <a:off x="8440951" y="3568944"/>
            <a:ext cx="620466" cy="998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6000" b="1" cap="none" spc="50">
                <a:ln w="12700">
                  <a:solidFill>
                    <a:schemeClr val="bg1"/>
                  </a:solidFill>
                </a:ln>
                <a:noFill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</a:t>
            </a:r>
            <a:endParaRPr lang="en-US" altLang="ko-KR" sz="6000" b="1" cap="none" spc="50">
              <a:noFill/>
            </a:endParaRPr>
          </a:p>
        </p:txBody>
      </p:sp>
      <p:sp>
        <p:nvSpPr>
          <p:cNvPr id="51" name="직사각형 7"/>
          <p:cNvSpPr/>
          <p:nvPr/>
        </p:nvSpPr>
        <p:spPr>
          <a:xfrm>
            <a:off x="8440951" y="4567164"/>
            <a:ext cx="620466" cy="10030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6000" b="1" cap="none" spc="50">
                <a:ln w="12700">
                  <a:solidFill>
                    <a:schemeClr val="bg1"/>
                  </a:solidFill>
                </a:ln>
                <a:noFill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  <a:endParaRPr lang="en-US" altLang="ko-KR" sz="6000" b="1" cap="none" spc="50"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038554" y="0"/>
            <a:ext cx="615344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5" name="평행 사변형[P] 4"/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5414" y="1612485"/>
            <a:ext cx="46129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2) </a:t>
            </a:r>
            <a:r>
              <a:rPr kumimoji="1" lang="ko-KR" altLang="en-US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협업 필터링 기반 추천 </a:t>
            </a:r>
            <a:r>
              <a:rPr kumimoji="1" lang="en-US" altLang="ko-KR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(MBTI</a:t>
            </a:r>
            <a:r>
              <a:rPr kumimoji="1" lang="ko-KR" altLang="en-US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 기반</a:t>
            </a:r>
            <a:r>
              <a:rPr kumimoji="1" lang="en-US" altLang="ko-KR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)</a:t>
            </a:r>
            <a:endParaRPr kumimoji="1" lang="en-US" altLang="ko-KR" sz="2000" b="1">
              <a:solidFill>
                <a:schemeClr val="lt1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36730" y="2748346"/>
            <a:ext cx="1484610" cy="52634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초기 가입시</a:t>
            </a: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 사용자의</a:t>
            </a:r>
            <a:b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</a:b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MBTI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를 파악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36730" y="3749263"/>
            <a:ext cx="1427460" cy="744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같은 </a:t>
            </a:r>
            <a:r>
              <a:rPr kumimoji="1" lang="en-US" altLang="ko-KR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MBTI</a:t>
            </a: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를 가진</a:t>
            </a:r>
            <a:b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사용자들이 좋아하는</a:t>
            </a:r>
            <a:b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장르를 분석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36730" y="4745884"/>
            <a:ext cx="1894185" cy="7481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높은 점수를 가지는 </a:t>
            </a:r>
            <a:b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장르의 영화중 누적 조회수가</a:t>
            </a:r>
            <a:b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</a:br>
            <a:r>
              <a:rPr kumimoji="1" lang="ko-KR" altLang="en-US" sz="1200" b="1" spc="-15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많은 작품을 추천</a:t>
            </a:r>
            <a:endParaRPr kumimoji="1" lang="ko-KR" altLang="en-US" sz="1200" b="1" spc="-150">
              <a:solidFill>
                <a:schemeClr val="bg1">
                  <a:lumMod val="6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1484859" y="621540"/>
            <a:ext cx="5659698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주요 기능 </a:t>
            </a:r>
            <a:r>
              <a:rPr kumimoji="1" lang="en-US" altLang="ko-KR" sz="2700" b="1" spc="-150">
                <a:solidFill>
                  <a:schemeClr val="bg1"/>
                </a:solidFill>
                <a:latin typeface="맑은 고딕"/>
                <a:ea typeface="맑은 고딕"/>
              </a:rPr>
              <a:t>-</a:t>
            </a: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 추천 알고리즘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5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08438" y="6231946"/>
            <a:ext cx="1583562" cy="626054"/>
          </a:xfrm>
          <a:prstGeom prst="rect">
            <a:avLst/>
          </a:prstGeom>
        </p:spPr>
      </p:pic>
      <p:sp>
        <p:nvSpPr>
          <p:cNvPr id="38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40" name=""/>
          <p:cNvCxnSpPr/>
          <p:nvPr/>
        </p:nvCxnSpPr>
        <p:spPr>
          <a:xfrm>
            <a:off x="2690595" y="3530844"/>
            <a:ext cx="1859950" cy="683995"/>
          </a:xfrm>
          <a:prstGeom prst="straightConnector1">
            <a:avLst/>
          </a:prstGeom>
          <a:ln w="50800">
            <a:solidFill>
              <a:schemeClr val="dk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7"/>
          <p:cNvSpPr/>
          <p:nvPr/>
        </p:nvSpPr>
        <p:spPr>
          <a:xfrm>
            <a:off x="8440951" y="2507726"/>
            <a:ext cx="620466" cy="10020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6000" b="1" cap="none" spc="50">
                <a:ln w="12700">
                  <a:solidFill>
                    <a:schemeClr val="bg1"/>
                  </a:solidFill>
                </a:ln>
                <a:noFill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</a:t>
            </a:r>
            <a:endParaRPr lang="en-US" altLang="ko-KR" sz="6000" b="1" cap="none" spc="50">
              <a:noFill/>
            </a:endParaRPr>
          </a:p>
        </p:txBody>
      </p:sp>
      <p:sp>
        <p:nvSpPr>
          <p:cNvPr id="50" name="직사각형 7"/>
          <p:cNvSpPr/>
          <p:nvPr/>
        </p:nvSpPr>
        <p:spPr>
          <a:xfrm>
            <a:off x="8440951" y="3568944"/>
            <a:ext cx="620466" cy="998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6000" b="1" cap="none" spc="50">
                <a:ln w="12700">
                  <a:solidFill>
                    <a:schemeClr val="bg1"/>
                  </a:solidFill>
                </a:ln>
                <a:noFill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</a:t>
            </a:r>
            <a:endParaRPr lang="en-US" altLang="ko-KR" sz="6000" b="1" cap="none" spc="50">
              <a:noFill/>
            </a:endParaRPr>
          </a:p>
        </p:txBody>
      </p:sp>
      <p:sp>
        <p:nvSpPr>
          <p:cNvPr id="51" name="직사각형 7"/>
          <p:cNvSpPr/>
          <p:nvPr/>
        </p:nvSpPr>
        <p:spPr>
          <a:xfrm>
            <a:off x="8440951" y="4567164"/>
            <a:ext cx="620466" cy="10030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6000" b="1" cap="none" spc="50">
                <a:ln w="12700">
                  <a:solidFill>
                    <a:schemeClr val="bg1"/>
                  </a:solidFill>
                </a:ln>
                <a:noFill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  <a:endParaRPr lang="en-US" altLang="ko-KR" sz="6000" b="1" cap="none" spc="50">
              <a:noFill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5414" y="2056344"/>
            <a:ext cx="6962450" cy="4003409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rcRect l="82540" b="87920"/>
          <a:stretch>
            <a:fillRect/>
          </a:stretch>
        </p:blipFill>
        <p:spPr>
          <a:xfrm>
            <a:off x="6622432" y="5494020"/>
            <a:ext cx="1215699" cy="483455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98632" y="2748346"/>
            <a:ext cx="843344" cy="950574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098632" y="3749263"/>
            <a:ext cx="843344" cy="939470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98633" y="4745884"/>
            <a:ext cx="843344" cy="989864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9"/>
          <a:srcRect l="82540" b="87920"/>
          <a:stretch>
            <a:fillRect/>
          </a:stretch>
        </p:blipFill>
        <p:spPr>
          <a:xfrm rot="1854838">
            <a:off x="5367045" y="3257244"/>
            <a:ext cx="863796" cy="343512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10"/>
          <a:srcRect l="82540" b="87920"/>
          <a:stretch>
            <a:fillRect/>
          </a:stretch>
        </p:blipFill>
        <p:spPr>
          <a:xfrm rot="1854838">
            <a:off x="3031282" y="4432802"/>
            <a:ext cx="675731" cy="268723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11"/>
          <a:srcRect l="82540" b="87920"/>
          <a:stretch>
            <a:fillRect/>
          </a:stretch>
        </p:blipFill>
        <p:spPr>
          <a:xfrm rot="21475100">
            <a:off x="5297335" y="3873144"/>
            <a:ext cx="706368" cy="280906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12"/>
          <a:srcRect l="82540" b="87920"/>
          <a:stretch>
            <a:fillRect/>
          </a:stretch>
        </p:blipFill>
        <p:spPr>
          <a:xfrm rot="21475100">
            <a:off x="2923999" y="3923687"/>
            <a:ext cx="675731" cy="268723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13"/>
          <a:srcRect l="82540" b="87920"/>
          <a:stretch>
            <a:fillRect/>
          </a:stretch>
        </p:blipFill>
        <p:spPr>
          <a:xfrm rot="20107706">
            <a:off x="2812190" y="3434582"/>
            <a:ext cx="675731" cy="268723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14"/>
          <a:srcRect l="82540" b="87920"/>
          <a:stretch>
            <a:fillRect/>
          </a:stretch>
        </p:blipFill>
        <p:spPr>
          <a:xfrm>
            <a:off x="6257725" y="5010564"/>
            <a:ext cx="1215699" cy="483455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15"/>
          <a:srcRect l="82540" b="87920"/>
          <a:stretch>
            <a:fillRect/>
          </a:stretch>
        </p:blipFill>
        <p:spPr>
          <a:xfrm>
            <a:off x="1290040" y="5097267"/>
            <a:ext cx="1215699" cy="483455"/>
          </a:xfrm>
          <a:prstGeom prst="rect">
            <a:avLst/>
          </a:prstGeom>
        </p:spPr>
      </p:pic>
      <p:sp>
        <p:nvSpPr>
          <p:cNvPr id="82" name="TextBox 29"/>
          <p:cNvSpPr txBox="1"/>
          <p:nvPr/>
        </p:nvSpPr>
        <p:spPr>
          <a:xfrm>
            <a:off x="1428933" y="5068692"/>
            <a:ext cx="1114831" cy="396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700" b="1" spc="-150">
                <a:solidFill>
                  <a:schemeClr val="dk1"/>
                </a:solidFill>
                <a:latin typeface="맑은 고딕"/>
                <a:ea typeface="맑은 고딕"/>
              </a:rPr>
              <a:t>INTJ</a:t>
            </a:r>
            <a:endParaRPr kumimoji="1" lang="en-US" altLang="ko-KR" sz="1700" b="1" spc="-15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87" name="TextBox 29"/>
          <p:cNvSpPr txBox="1"/>
          <p:nvPr/>
        </p:nvSpPr>
        <p:spPr>
          <a:xfrm>
            <a:off x="6358593" y="4942242"/>
            <a:ext cx="1114831" cy="396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700" b="1" spc="-150">
                <a:solidFill>
                  <a:schemeClr val="dk1"/>
                </a:solidFill>
                <a:latin typeface="맑은 고딕"/>
                <a:ea typeface="맑은 고딕"/>
              </a:rPr>
              <a:t>INTJ</a:t>
            </a:r>
            <a:endParaRPr kumimoji="1" lang="en-US" altLang="ko-KR" sz="1700" b="1" spc="-15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grpSp>
        <p:nvGrpSpPr>
          <p:cNvPr id="88" name=""/>
          <p:cNvGrpSpPr/>
          <p:nvPr/>
        </p:nvGrpSpPr>
        <p:grpSpPr>
          <a:xfrm rot="20176094">
            <a:off x="2949438" y="3295938"/>
            <a:ext cx="644844" cy="266122"/>
            <a:chOff x="2891842" y="2875669"/>
            <a:chExt cx="644844" cy="266122"/>
          </a:xfrm>
        </p:grpSpPr>
        <p:sp>
          <p:nvSpPr>
            <p:cNvPr id="89" name=""/>
            <p:cNvSpPr/>
            <p:nvPr/>
          </p:nvSpPr>
          <p:spPr>
            <a:xfrm>
              <a:off x="2891842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3106790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3321739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94" name=""/>
          <p:cNvGrpSpPr/>
          <p:nvPr/>
        </p:nvGrpSpPr>
        <p:grpSpPr>
          <a:xfrm rot="21493450">
            <a:off x="3154076" y="3894067"/>
            <a:ext cx="429896" cy="266122"/>
            <a:chOff x="2891842" y="2875669"/>
            <a:chExt cx="429896" cy="266122"/>
          </a:xfrm>
        </p:grpSpPr>
        <p:sp>
          <p:nvSpPr>
            <p:cNvPr id="95" name=""/>
            <p:cNvSpPr/>
            <p:nvPr/>
          </p:nvSpPr>
          <p:spPr>
            <a:xfrm>
              <a:off x="2891842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3106790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00" name=""/>
          <p:cNvGrpSpPr/>
          <p:nvPr/>
        </p:nvGrpSpPr>
        <p:grpSpPr>
          <a:xfrm rot="1361123">
            <a:off x="2862411" y="4450590"/>
            <a:ext cx="1074741" cy="266122"/>
            <a:chOff x="2891842" y="2875669"/>
            <a:chExt cx="1074741" cy="266122"/>
          </a:xfrm>
        </p:grpSpPr>
        <p:sp>
          <p:nvSpPr>
            <p:cNvPr id="101" name=""/>
            <p:cNvSpPr/>
            <p:nvPr/>
          </p:nvSpPr>
          <p:spPr>
            <a:xfrm>
              <a:off x="2891842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" name=""/>
            <p:cNvSpPr/>
            <p:nvPr/>
          </p:nvSpPr>
          <p:spPr>
            <a:xfrm>
              <a:off x="3106790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" name=""/>
            <p:cNvSpPr/>
            <p:nvPr/>
          </p:nvSpPr>
          <p:spPr>
            <a:xfrm>
              <a:off x="3321739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" name=""/>
            <p:cNvSpPr/>
            <p:nvPr/>
          </p:nvSpPr>
          <p:spPr>
            <a:xfrm>
              <a:off x="3536687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5" name=""/>
            <p:cNvSpPr/>
            <p:nvPr/>
          </p:nvSpPr>
          <p:spPr>
            <a:xfrm>
              <a:off x="3751635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07" name=""/>
          <p:cNvGrpSpPr/>
          <p:nvPr/>
        </p:nvGrpSpPr>
        <p:grpSpPr>
          <a:xfrm rot="21493450">
            <a:off x="5365026" y="3880536"/>
            <a:ext cx="429896" cy="266122"/>
            <a:chOff x="2891842" y="2875669"/>
            <a:chExt cx="429896" cy="266122"/>
          </a:xfrm>
        </p:grpSpPr>
        <p:sp>
          <p:nvSpPr>
            <p:cNvPr id="108" name=""/>
            <p:cNvSpPr/>
            <p:nvPr/>
          </p:nvSpPr>
          <p:spPr>
            <a:xfrm>
              <a:off x="2891842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9" name=""/>
            <p:cNvSpPr/>
            <p:nvPr/>
          </p:nvSpPr>
          <p:spPr>
            <a:xfrm>
              <a:off x="3106790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10" name=""/>
          <p:cNvGrpSpPr/>
          <p:nvPr/>
        </p:nvGrpSpPr>
        <p:grpSpPr>
          <a:xfrm rot="1423906" flipH="1">
            <a:off x="5424868" y="3295938"/>
            <a:ext cx="644844" cy="266122"/>
            <a:chOff x="2891842" y="2875669"/>
            <a:chExt cx="644844" cy="266122"/>
          </a:xfrm>
        </p:grpSpPr>
        <p:sp>
          <p:nvSpPr>
            <p:cNvPr id="111" name=""/>
            <p:cNvSpPr/>
            <p:nvPr/>
          </p:nvSpPr>
          <p:spPr>
            <a:xfrm>
              <a:off x="2891842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2" name=""/>
            <p:cNvSpPr/>
            <p:nvPr/>
          </p:nvSpPr>
          <p:spPr>
            <a:xfrm>
              <a:off x="3106790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3" name=""/>
            <p:cNvSpPr/>
            <p:nvPr/>
          </p:nvSpPr>
          <p:spPr>
            <a:xfrm>
              <a:off x="3321739" y="2875669"/>
              <a:ext cx="214948" cy="26612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</p:spPr>
          <p:style>
            <a:lnRef idx="2">
              <a:schemeClr val="accent4">
                <a:shade val="2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038554" y="0"/>
            <a:ext cx="615344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5" name="평행 사변형[P] 4"/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59446" y="1438348"/>
            <a:ext cx="8048333" cy="388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현재</a:t>
            </a:r>
            <a:r>
              <a:rPr kumimoji="1" lang="en-US" altLang="ko-KR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,</a:t>
            </a:r>
            <a:r>
              <a:rPr kumimoji="1" lang="ko-KR" altLang="en-US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 </a:t>
            </a:r>
            <a:r>
              <a:rPr kumimoji="1" lang="en-US" altLang="ko-KR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가장 널리 사용되는 비디오 스트리밍 프로토콜</a:t>
            </a:r>
            <a:endParaRPr kumimoji="1" lang="en-US" altLang="ko-KR" sz="2000" b="1">
              <a:solidFill>
                <a:schemeClr val="lt1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1484859" y="621540"/>
            <a:ext cx="5659698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주요 기능 </a:t>
            </a:r>
            <a:r>
              <a:rPr kumimoji="1" lang="en-US" altLang="ko-KR" sz="2700" b="1" spc="-150">
                <a:solidFill>
                  <a:schemeClr val="bg1"/>
                </a:solidFill>
                <a:latin typeface="맑은 고딕"/>
                <a:ea typeface="맑은 고딕"/>
              </a:rPr>
              <a:t>-</a:t>
            </a: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 라이브 스트리밍 서비스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5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08438" y="6231946"/>
            <a:ext cx="1583562" cy="626054"/>
          </a:xfrm>
          <a:prstGeom prst="rect">
            <a:avLst/>
          </a:prstGeom>
        </p:spPr>
      </p:pic>
      <p:sp>
        <p:nvSpPr>
          <p:cNvPr id="38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14" name="TextBox 11"/>
          <p:cNvSpPr txBox="1"/>
          <p:nvPr/>
        </p:nvSpPr>
        <p:spPr>
          <a:xfrm>
            <a:off x="992048" y="1476448"/>
            <a:ext cx="2551195" cy="388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rgbClr val="ff0000"/>
                </a:solidFill>
                <a:latin typeface="Arial Black"/>
                <a:ea typeface="NanumSquareOTF ExtraBold"/>
                <a:cs typeface="Arial Black"/>
              </a:rPr>
              <a:t>HLS?</a:t>
            </a:r>
            <a:endParaRPr kumimoji="1" lang="en-US" altLang="ko-KR" sz="2000" b="1">
              <a:solidFill>
                <a:srgbClr val="ff0000"/>
              </a:solidFill>
              <a:latin typeface="Arial Black"/>
              <a:ea typeface="NanumSquareOTF ExtraBold"/>
              <a:cs typeface="Arial Black"/>
            </a:endParaRPr>
          </a:p>
        </p:txBody>
      </p:sp>
      <p:pic>
        <p:nvPicPr>
          <p:cNvPr id="121" name=""/>
          <p:cNvPicPr>
            <a:picLocks noChangeAspect="1"/>
          </p:cNvPicPr>
          <p:nvPr/>
        </p:nvPicPr>
        <p:blipFill rotWithShape="1">
          <a:blip r:embed="rId4"/>
          <a:srcRect r="64900"/>
          <a:stretch>
            <a:fillRect/>
          </a:stretch>
        </p:blipFill>
        <p:spPr>
          <a:xfrm>
            <a:off x="1148817" y="2110887"/>
            <a:ext cx="1242685" cy="796680"/>
          </a:xfrm>
          <a:prstGeom prst="rect">
            <a:avLst/>
          </a:prstGeom>
        </p:spPr>
      </p:pic>
      <p:pic>
        <p:nvPicPr>
          <p:cNvPr id="1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39128" y="1912083"/>
            <a:ext cx="1194288" cy="1194288"/>
          </a:xfrm>
          <a:prstGeom prst="rect">
            <a:avLst/>
          </a:prstGeom>
        </p:spPr>
      </p:pic>
      <p:pic>
        <p:nvPicPr>
          <p:cNvPr id="125" name=""/>
          <p:cNvPicPr>
            <a:picLocks noChangeAspect="1"/>
          </p:cNvPicPr>
          <p:nvPr/>
        </p:nvPicPr>
        <p:blipFill rotWithShape="1">
          <a:blip r:embed="rId6"/>
          <a:srcRect t="10850" b="14760"/>
          <a:stretch>
            <a:fillRect/>
          </a:stretch>
        </p:blipFill>
        <p:spPr>
          <a:xfrm>
            <a:off x="3543243" y="1940658"/>
            <a:ext cx="1333500" cy="995484"/>
          </a:xfrm>
          <a:prstGeom prst="rect">
            <a:avLst/>
          </a:prstGeom>
        </p:spPr>
      </p:pic>
      <p:pic>
        <p:nvPicPr>
          <p:cNvPr id="12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26535" y="3506481"/>
            <a:ext cx="5069465" cy="2802946"/>
          </a:xfrm>
          <a:prstGeom prst="rect">
            <a:avLst/>
          </a:prstGeom>
        </p:spPr>
      </p:pic>
      <p:pic>
        <p:nvPicPr>
          <p:cNvPr id="12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55520" y="3506481"/>
            <a:ext cx="5227902" cy="2802946"/>
          </a:xfrm>
          <a:prstGeom prst="rect">
            <a:avLst/>
          </a:prstGeom>
        </p:spPr>
      </p:pic>
      <p:sp>
        <p:nvSpPr>
          <p:cNvPr id="129" name="TextBox 11"/>
          <p:cNvSpPr txBox="1"/>
          <p:nvPr/>
        </p:nvSpPr>
        <p:spPr>
          <a:xfrm>
            <a:off x="2713434" y="3028890"/>
            <a:ext cx="1695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HLS</a:t>
            </a:r>
            <a:r>
              <a:rPr kumimoji="1" lang="ko-KR" altLang="en-US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 적용 전</a:t>
            </a:r>
            <a:endParaRPr kumimoji="1" lang="ko-KR" altLang="en-US" sz="2000" b="1">
              <a:solidFill>
                <a:schemeClr val="lt1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130" name="TextBox 11"/>
          <p:cNvSpPr txBox="1"/>
          <p:nvPr/>
        </p:nvSpPr>
        <p:spPr>
          <a:xfrm>
            <a:off x="8267443" y="3028890"/>
            <a:ext cx="16956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HLS</a:t>
            </a:r>
            <a:r>
              <a:rPr kumimoji="1" lang="ko-KR" altLang="en-US" sz="2000" b="1">
                <a:solidFill>
                  <a:schemeClr val="lt1"/>
                </a:solidFill>
                <a:latin typeface="Arial Black"/>
                <a:ea typeface="NanumSquareOTF ExtraBold"/>
                <a:cs typeface="Arial Black"/>
              </a:rPr>
              <a:t> 적용 후</a:t>
            </a:r>
            <a:endParaRPr kumimoji="1" lang="ko-KR" altLang="en-US" sz="2000" b="1">
              <a:solidFill>
                <a:schemeClr val="lt1"/>
              </a:solidFill>
              <a:latin typeface="Arial Black"/>
              <a:ea typeface="NanumSquareOTF ExtraBold"/>
              <a:cs typeface="Arial Black"/>
            </a:endParaRPr>
          </a:p>
        </p:txBody>
      </p:sp>
      <p:sp>
        <p:nvSpPr>
          <p:cNvPr id="131" name=""/>
          <p:cNvSpPr/>
          <p:nvPr/>
        </p:nvSpPr>
        <p:spPr>
          <a:xfrm>
            <a:off x="7618058" y="3627966"/>
            <a:ext cx="1688996" cy="444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2" name=""/>
          <p:cNvSpPr/>
          <p:nvPr/>
        </p:nvSpPr>
        <p:spPr>
          <a:xfrm>
            <a:off x="1371783" y="3697816"/>
            <a:ext cx="1551413" cy="444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2" grpId="1" animBg="1"/>
      <p:bldP spid="130" grpId="2" animBg="1"/>
      <p:bldP spid="131" grpId="3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038554" y="0"/>
            <a:ext cx="615344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0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5" name="평행 사변형[P] 4"/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ore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/>
          </a:p>
        </p:txBody>
      </p:sp>
      <p:sp>
        <p:nvSpPr>
          <p:cNvPr id="34" name="TextBox 29"/>
          <p:cNvSpPr txBox="1"/>
          <p:nvPr/>
        </p:nvSpPr>
        <p:spPr>
          <a:xfrm>
            <a:off x="1484859" y="621540"/>
            <a:ext cx="5659698" cy="58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주요 기능 </a:t>
            </a:r>
            <a:r>
              <a:rPr kumimoji="1" lang="en-US" altLang="ko-KR" sz="2700" b="1" spc="-150">
                <a:solidFill>
                  <a:schemeClr val="bg1"/>
                </a:solidFill>
                <a:latin typeface="맑은 고딕"/>
                <a:ea typeface="맑은 고딕"/>
              </a:rPr>
              <a:t>-</a:t>
            </a:r>
            <a:r>
              <a:rPr kumimoji="1" lang="ko-KR" altLang="en-US" sz="2700" b="1" spc="-150">
                <a:solidFill>
                  <a:schemeClr val="bg1"/>
                </a:solidFill>
                <a:latin typeface="맑은 고딕"/>
                <a:ea typeface="맑은 고딕"/>
              </a:rPr>
              <a:t> 라이브 스트리밍 서비스</a:t>
            </a:r>
            <a:endParaRPr kumimoji="1" lang="ko-KR" altLang="en-US" sz="2700" b="1" spc="-15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5" name="타원 25"/>
          <p:cNvSpPr/>
          <p:nvPr/>
        </p:nvSpPr>
        <p:spPr>
          <a:xfrm>
            <a:off x="868701" y="631910"/>
            <a:ext cx="560232" cy="560233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kumimoji="1" lang="en-US" altLang="ko-KR" sz="3000" b="1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08438" y="6231946"/>
            <a:ext cx="1583562" cy="626054"/>
          </a:xfrm>
          <a:prstGeom prst="rect">
            <a:avLst/>
          </a:prstGeom>
        </p:spPr>
      </p:pic>
      <p:sp>
        <p:nvSpPr>
          <p:cNvPr id="38" name="TextBox 23"/>
          <p:cNvSpPr txBox="1"/>
          <p:nvPr/>
        </p:nvSpPr>
        <p:spPr>
          <a:xfrm>
            <a:off x="10341951" y="540484"/>
            <a:ext cx="1421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xmlns:mc="http://schemas.openxmlformats.org/markup-compatibility/2006" xmlns:hp="http://schemas.haansoft.com/office/presentation/8.0" kumimoji="1" lang="en-US" altLang="ko-KR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1" lang="ko-KR" altLang="en-US" sz="1000" spc="-150" mc:Ignorable="hp" hp:hslEmbossed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맑은 고딕"/>
                <a:ea typeface="맑은 고딕"/>
              </a:rPr>
              <a:t>조 우아하고픈 형제들</a:t>
            </a:r>
            <a:endParaRPr xmlns:mc="http://schemas.openxmlformats.org/markup-compatibility/2006" xmlns:hp="http://schemas.haansoft.com/office/presentation/8.0" kumimoji="1" lang="ko-KR" altLang="en-US" sz="1000" spc="-150" mc:Ignorable="hp" hp:hslEmbossed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14" name="TextBox 11"/>
          <p:cNvSpPr txBox="1"/>
          <p:nvPr/>
        </p:nvSpPr>
        <p:spPr>
          <a:xfrm>
            <a:off x="992047" y="1447873"/>
            <a:ext cx="3857481" cy="388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>
                <a:solidFill>
                  <a:srgbClr val="ff0000"/>
                </a:solidFill>
                <a:latin typeface="Arial Black"/>
                <a:ea typeface="NanumSquareOTF ExtraBold"/>
                <a:cs typeface="Arial Black"/>
              </a:rPr>
              <a:t>HOW TO USE</a:t>
            </a:r>
            <a:r>
              <a:rPr kumimoji="1" lang="ko-KR" altLang="en-US" sz="2000" b="1">
                <a:solidFill>
                  <a:srgbClr val="ff0000"/>
                </a:solidFill>
                <a:latin typeface="Arial Black"/>
                <a:ea typeface="NanumSquareOTF ExtraBold"/>
                <a:cs typeface="Arial Black"/>
              </a:rPr>
              <a:t> </a:t>
            </a:r>
            <a:r>
              <a:rPr kumimoji="1" lang="en-US" altLang="ko-KR" sz="2000" b="1">
                <a:solidFill>
                  <a:srgbClr val="ff0000"/>
                </a:solidFill>
                <a:latin typeface="Arial Black"/>
                <a:ea typeface="NanumSquareOTF ExtraBold"/>
                <a:cs typeface="Arial Black"/>
              </a:rPr>
              <a:t>HLS?</a:t>
            </a:r>
            <a:endParaRPr kumimoji="1" lang="en-US" altLang="ko-KR" sz="2000" b="1">
              <a:solidFill>
                <a:srgbClr val="ff0000"/>
              </a:solidFill>
              <a:latin typeface="Arial Black"/>
              <a:ea typeface="NanumSquareOTF ExtraBold"/>
              <a:cs typeface="Arial Black"/>
            </a:endParaRPr>
          </a:p>
        </p:txBody>
      </p:sp>
      <p:grpSp>
        <p:nvGrpSpPr>
          <p:cNvPr id="136" name=""/>
          <p:cNvGrpSpPr/>
          <p:nvPr/>
        </p:nvGrpSpPr>
        <p:grpSpPr>
          <a:xfrm rot="0">
            <a:off x="1075396" y="2081953"/>
            <a:ext cx="10041207" cy="3974675"/>
            <a:chOff x="1368895" y="2198370"/>
            <a:chExt cx="7993858" cy="2461260"/>
          </a:xfrm>
        </p:grpSpPr>
        <p:pic>
          <p:nvPicPr>
            <p:cNvPr id="131" name=""/>
            <p:cNvPicPr>
              <a:picLocks noChangeAspect="1"/>
            </p:cNvPicPr>
            <p:nvPr/>
          </p:nvPicPr>
          <p:blipFill rotWithShape="1">
            <a:blip r:embed="rId4"/>
            <a:srcRect l="61200"/>
            <a:stretch>
              <a:fillRect/>
            </a:stretch>
          </p:blipFill>
          <p:spPr>
            <a:xfrm>
              <a:off x="5090791" y="2198370"/>
              <a:ext cx="4271962" cy="2461260"/>
            </a:xfrm>
            <a:prstGeom prst="rect">
              <a:avLst/>
            </a:prstGeom>
          </p:spPr>
        </p:pic>
        <p:pic>
          <p:nvPicPr>
            <p:cNvPr id="133" name=""/>
            <p:cNvPicPr>
              <a:picLocks noChangeAspect="1"/>
            </p:cNvPicPr>
            <p:nvPr/>
          </p:nvPicPr>
          <p:blipFill rotWithShape="1">
            <a:blip r:embed="rId5"/>
            <a:srcRect r="89100"/>
            <a:stretch>
              <a:fillRect/>
            </a:stretch>
          </p:blipFill>
          <p:spPr>
            <a:xfrm>
              <a:off x="1368895" y="2198370"/>
              <a:ext cx="1200150" cy="2461260"/>
            </a:xfrm>
            <a:prstGeom prst="rect">
              <a:avLst/>
            </a:prstGeom>
          </p:spPr>
        </p:pic>
        <p:pic>
          <p:nvPicPr>
            <p:cNvPr id="134" name=""/>
            <p:cNvPicPr>
              <a:picLocks noChangeAspect="1"/>
            </p:cNvPicPr>
            <p:nvPr/>
          </p:nvPicPr>
          <p:blipFill rotWithShape="1">
            <a:blip r:embed="rId6"/>
            <a:srcRect r="81030"/>
            <a:stretch>
              <a:fillRect/>
            </a:stretch>
          </p:blipFill>
          <p:spPr>
            <a:xfrm>
              <a:off x="2559521" y="2198370"/>
              <a:ext cx="2089150" cy="2461260"/>
            </a:xfrm>
            <a:prstGeom prst="rect">
              <a:avLst/>
            </a:prstGeom>
          </p:spPr>
        </p:pic>
        <p:pic>
          <p:nvPicPr>
            <p:cNvPr id="132" name=""/>
            <p:cNvPicPr>
              <a:picLocks noChangeAspect="1"/>
            </p:cNvPicPr>
            <p:nvPr/>
          </p:nvPicPr>
          <p:blipFill rotWithShape="1">
            <a:blip r:embed="rId7"/>
            <a:srcRect l="1230" t="-1640" r="23900" b="1640"/>
            <a:stretch>
              <a:fillRect/>
            </a:stretch>
          </p:blipFill>
          <p:spPr>
            <a:xfrm>
              <a:off x="2573280" y="2807334"/>
              <a:ext cx="969962" cy="1542732"/>
            </a:xfrm>
            <a:prstGeom prst="rect">
              <a:avLst/>
            </a:prstGeom>
          </p:spPr>
        </p:pic>
        <p:pic>
          <p:nvPicPr>
            <p:cNvPr id="135" name=""/>
            <p:cNvPicPr>
              <a:picLocks noChangeAspect="1"/>
            </p:cNvPicPr>
            <p:nvPr/>
          </p:nvPicPr>
          <p:blipFill rotWithShape="1">
            <a:blip r:embed="rId8"/>
            <a:srcRect l="80010" r="15640"/>
            <a:stretch>
              <a:fillRect/>
            </a:stretch>
          </p:blipFill>
          <p:spPr>
            <a:xfrm>
              <a:off x="4639146" y="2198370"/>
              <a:ext cx="478631" cy="2461260"/>
            </a:xfrm>
            <a:prstGeom prst="rect">
              <a:avLst/>
            </a:prstGeom>
          </p:spPr>
        </p:pic>
      </p:grpSp>
      <p:sp>
        <p:nvSpPr>
          <p:cNvPr id="139" name=""/>
          <p:cNvSpPr/>
          <p:nvPr/>
        </p:nvSpPr>
        <p:spPr>
          <a:xfrm>
            <a:off x="1158342" y="3262841"/>
            <a:ext cx="1216557" cy="2243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1" name="TextBox 29"/>
          <p:cNvSpPr txBox="1"/>
          <p:nvPr/>
        </p:nvSpPr>
        <p:spPr>
          <a:xfrm>
            <a:off x="1241745" y="2734163"/>
            <a:ext cx="1049751" cy="52867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ko-KR" altLang="en-US" sz="1200" b="1" spc="-150">
                <a:solidFill>
                  <a:schemeClr val="dk1"/>
                </a:solidFill>
                <a:latin typeface="맑은 고딕"/>
                <a:ea typeface="맑은 고딕"/>
              </a:rPr>
              <a:t>영화 예고편</a:t>
            </a:r>
            <a:br>
              <a:rPr kumimoji="1" lang="ko-KR" altLang="en-US" sz="1200" b="1" spc="-150">
                <a:solidFill>
                  <a:schemeClr val="dk1"/>
                </a:solidFill>
                <a:latin typeface="맑은 고딕"/>
                <a:ea typeface="맑은 고딕"/>
              </a:rPr>
            </a:br>
            <a:r>
              <a:rPr kumimoji="1" lang="en-US" altLang="ko-KR" sz="1200" b="1" spc="-150">
                <a:solidFill>
                  <a:schemeClr val="dk1"/>
                </a:solidFill>
                <a:latin typeface="맑은 고딕"/>
                <a:ea typeface="맑은 고딕"/>
              </a:rPr>
              <a:t>mp4 </a:t>
            </a:r>
            <a:r>
              <a:rPr kumimoji="1" lang="ko-KR" altLang="en-US" sz="1200" b="1" spc="-150">
                <a:solidFill>
                  <a:schemeClr val="dk1"/>
                </a:solidFill>
                <a:latin typeface="맑은 고딕"/>
                <a:ea typeface="맑은 고딕"/>
              </a:rPr>
              <a:t>파일</a:t>
            </a:r>
            <a:endParaRPr kumimoji="1" lang="ko-KR" altLang="en-US" sz="1200" b="1" spc="-15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42" name="TextBox 29"/>
          <p:cNvSpPr txBox="1"/>
          <p:nvPr/>
        </p:nvSpPr>
        <p:spPr>
          <a:xfrm>
            <a:off x="2505395" y="2741359"/>
            <a:ext cx="1451917" cy="5214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200" b="1" spc="-150">
                <a:solidFill>
                  <a:schemeClr val="dk1"/>
                </a:solidFill>
                <a:latin typeface="맑은 고딕"/>
                <a:ea typeface="맑은 고딕"/>
              </a:rPr>
              <a:t>ffmpeg</a:t>
            </a:r>
            <a:r>
              <a:rPr kumimoji="1" lang="ko-KR" altLang="en-US" sz="1200" b="1" spc="-150">
                <a:solidFill>
                  <a:schemeClr val="dk1"/>
                </a:solidFill>
                <a:latin typeface="맑은 고딕"/>
                <a:ea typeface="맑은 고딕"/>
              </a:rPr>
              <a:t> 이용</a:t>
            </a:r>
            <a:r>
              <a:rPr kumimoji="1" lang="en-US" altLang="ko-KR" sz="1200" b="1" spc="-150">
                <a:solidFill>
                  <a:schemeClr val="dk1"/>
                </a:solidFill>
                <a:latin typeface="맑은 고딕"/>
                <a:ea typeface="맑은 고딕"/>
              </a:rPr>
              <a:t>,</a:t>
            </a:r>
            <a:br>
              <a:rPr kumimoji="1" lang="ko-KR" altLang="en-US" sz="1200" b="1" spc="-150">
                <a:solidFill>
                  <a:schemeClr val="dk1"/>
                </a:solidFill>
                <a:latin typeface="맑은 고딕"/>
                <a:ea typeface="맑은 고딕"/>
              </a:rPr>
            </a:br>
            <a:r>
              <a:rPr kumimoji="1" lang="en-US" altLang="ko-KR" sz="1200" b="1" spc="-150">
                <a:solidFill>
                  <a:schemeClr val="dk1"/>
                </a:solidFill>
                <a:latin typeface="맑은 고딕"/>
                <a:ea typeface="맑은 고딕"/>
              </a:rPr>
              <a:t>mp4 -&gt; m3u8 </a:t>
            </a:r>
            <a:r>
              <a:rPr kumimoji="1" lang="ko-KR" altLang="en-US" sz="1200" b="1" spc="-150">
                <a:solidFill>
                  <a:schemeClr val="dk1"/>
                </a:solidFill>
                <a:latin typeface="맑은 고딕"/>
                <a:ea typeface="맑은 고딕"/>
              </a:rPr>
              <a:t>변환</a:t>
            </a:r>
            <a:endParaRPr kumimoji="1" lang="ko-KR" altLang="en-US" sz="1200" b="1" spc="-15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43" name=""/>
          <p:cNvSpPr/>
          <p:nvPr/>
        </p:nvSpPr>
        <p:spPr>
          <a:xfrm>
            <a:off x="2623075" y="3262841"/>
            <a:ext cx="1216557" cy="2243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4" name="TextBox 29"/>
          <p:cNvSpPr txBox="1"/>
          <p:nvPr/>
        </p:nvSpPr>
        <p:spPr>
          <a:xfrm>
            <a:off x="3957312" y="2901803"/>
            <a:ext cx="1451917" cy="3100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200" b="1" spc="-150">
                <a:solidFill>
                  <a:schemeClr val="dk1"/>
                </a:solidFill>
                <a:latin typeface="맑은 고딕"/>
                <a:ea typeface="맑은 고딕"/>
              </a:rPr>
              <a:t>S3 storage</a:t>
            </a:r>
            <a:r>
              <a:rPr kumimoji="1" lang="ko-KR" altLang="en-US" sz="1200" b="1" spc="-150">
                <a:solidFill>
                  <a:schemeClr val="dk1"/>
                </a:solidFill>
                <a:latin typeface="맑은 고딕"/>
                <a:ea typeface="맑은 고딕"/>
              </a:rPr>
              <a:t>에 저장</a:t>
            </a:r>
            <a:endParaRPr kumimoji="1" lang="ko-KR" altLang="en-US" sz="1200" b="1" spc="-15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45" name="TextBox 29"/>
          <p:cNvSpPr txBox="1"/>
          <p:nvPr/>
        </p:nvSpPr>
        <p:spPr>
          <a:xfrm>
            <a:off x="6280015" y="2713208"/>
            <a:ext cx="1451917" cy="5271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200" b="1" spc="-150">
                <a:solidFill>
                  <a:schemeClr val="dk1"/>
                </a:solidFill>
                <a:latin typeface="맑은 고딕"/>
                <a:ea typeface="맑은 고딕"/>
              </a:rPr>
              <a:t>ClounFront</a:t>
            </a:r>
            <a:r>
              <a:rPr kumimoji="1" lang="ko-KR" altLang="en-US" sz="1200" b="1" spc="-150">
                <a:solidFill>
                  <a:schemeClr val="dk1"/>
                </a:solidFill>
                <a:latin typeface="맑은 고딕"/>
                <a:ea typeface="맑은 고딕"/>
              </a:rPr>
              <a:t>를 이용하여 </a:t>
            </a:r>
            <a:r>
              <a:rPr kumimoji="1" lang="en-US" altLang="ko-KR" sz="1200" b="1" spc="-150">
                <a:solidFill>
                  <a:schemeClr val="dk1"/>
                </a:solidFill>
                <a:latin typeface="맑은 고딕"/>
                <a:ea typeface="맑은 고딕"/>
              </a:rPr>
              <a:t>URL</a:t>
            </a:r>
            <a:r>
              <a:rPr kumimoji="1" lang="ko-KR" altLang="en-US" sz="1200" b="1" spc="-150">
                <a:solidFill>
                  <a:schemeClr val="dk1"/>
                </a:solidFill>
                <a:latin typeface="맑은 고딕"/>
                <a:ea typeface="맑은 고딕"/>
              </a:rPr>
              <a:t>로 배포</a:t>
            </a:r>
            <a:endParaRPr kumimoji="1" lang="ko-KR" altLang="en-US" sz="1200" b="1" spc="-15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46" name=""/>
          <p:cNvSpPr/>
          <p:nvPr/>
        </p:nvSpPr>
        <p:spPr>
          <a:xfrm>
            <a:off x="4023987" y="3262841"/>
            <a:ext cx="1216557" cy="2243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7" name=""/>
          <p:cNvSpPr/>
          <p:nvPr/>
        </p:nvSpPr>
        <p:spPr>
          <a:xfrm>
            <a:off x="5715070" y="3259455"/>
            <a:ext cx="2581807" cy="2243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8" name=""/>
          <p:cNvSpPr/>
          <p:nvPr/>
        </p:nvSpPr>
        <p:spPr>
          <a:xfrm>
            <a:off x="8818410" y="3259455"/>
            <a:ext cx="2105558" cy="2243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9" name="TextBox 29"/>
          <p:cNvSpPr txBox="1"/>
          <p:nvPr/>
        </p:nvSpPr>
        <p:spPr>
          <a:xfrm>
            <a:off x="9145230" y="2695354"/>
            <a:ext cx="1451917" cy="5221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1" lang="en-US" altLang="ko-KR" sz="1200" b="1" spc="-150">
                <a:solidFill>
                  <a:schemeClr val="dk1"/>
                </a:solidFill>
                <a:latin typeface="맑은 고딕"/>
                <a:ea typeface="맑은 고딕"/>
              </a:rPr>
              <a:t>hls.js</a:t>
            </a:r>
            <a:r>
              <a:rPr kumimoji="1" lang="ko-KR" altLang="en-US" sz="1200" b="1" spc="-150">
                <a:solidFill>
                  <a:schemeClr val="dk1"/>
                </a:solidFill>
                <a:latin typeface="맑은 고딕"/>
                <a:ea typeface="맑은 고딕"/>
              </a:rPr>
              <a:t> 이용</a:t>
            </a:r>
            <a:r>
              <a:rPr kumimoji="1" lang="en-US" altLang="ko-KR" sz="1200" b="1" spc="-150">
                <a:solidFill>
                  <a:schemeClr val="dk1"/>
                </a:solidFill>
                <a:latin typeface="맑은 고딕"/>
                <a:ea typeface="맑은 고딕"/>
              </a:rPr>
              <a:t>,</a:t>
            </a:r>
            <a:endParaRPr kumimoji="1" lang="en-US" altLang="ko-KR" sz="1200" b="1" spc="-150">
              <a:solidFill>
                <a:schemeClr val="dk1"/>
              </a:solidFill>
              <a:latin typeface="맑은 고딕"/>
              <a:ea typeface="맑은 고딕"/>
            </a:endParaRPr>
          </a:p>
          <a:p>
            <a:pPr algn="ctr">
              <a:lnSpc>
                <a:spcPct val="120000"/>
              </a:lnSpc>
              <a:defRPr/>
            </a:pPr>
            <a:r>
              <a:rPr kumimoji="1" lang="en-US" altLang="ko-KR" sz="1200" b="1" spc="-150">
                <a:solidFill>
                  <a:schemeClr val="dk1"/>
                </a:solidFill>
                <a:latin typeface="맑은 고딕"/>
                <a:ea typeface="맑은 고딕"/>
              </a:rPr>
              <a:t>m3u8</a:t>
            </a:r>
            <a:r>
              <a:rPr kumimoji="1" lang="ko-KR" altLang="en-US" sz="1200" b="1" spc="-150">
                <a:solidFill>
                  <a:schemeClr val="dk1"/>
                </a:solidFill>
                <a:latin typeface="맑은 고딕"/>
                <a:ea typeface="맑은 고딕"/>
              </a:rPr>
              <a:t> 재생</a:t>
            </a:r>
            <a:endParaRPr kumimoji="1" lang="ko-KR" altLang="en-US" sz="1200" b="1" spc="-15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38" name=""/>
          <p:cNvPicPr>
            <a:picLocks noChangeAspect="1"/>
          </p:cNvPicPr>
          <p:nvPr/>
        </p:nvPicPr>
        <p:blipFill rotWithShape="1">
          <a:blip r:embed="rId9"/>
          <a:srcRect t="13840"/>
          <a:stretch>
            <a:fillRect/>
          </a:stretch>
        </p:blipFill>
        <p:spPr>
          <a:xfrm>
            <a:off x="1075396" y="1884045"/>
            <a:ext cx="10041208" cy="424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1" grpId="1" animBg="1"/>
      <p:bldP spid="142" grpId="2" animBg="1"/>
      <p:bldP spid="143" grpId="3" animBg="1"/>
      <p:bldP spid="144" grpId="4" animBg="1"/>
      <p:bldP spid="146" grpId="5" animBg="1"/>
      <p:bldP spid="145" grpId="6" animBg="1"/>
      <p:bldP spid="147" grpId="7" animBg="1"/>
      <p:bldP spid="148" grpId="8" animBg="1"/>
      <p:bldP spid="149" grpId="9" animBg="1"/>
    </p:bldLst>
  </p:timing>
</p:sld>
</file>

<file path=ppt/tags/tag1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1.1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505</ep:Words>
  <ep:PresentationFormat>와이드스크린</ep:PresentationFormat>
  <ep:Paragraphs>167</ep:Paragraphs>
  <ep:Slides>17</ep:Slides>
  <ep:Notes>17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2020-04-23T02:50:06.000</dcterms:created>
  <dc:creator>이 희석</dc:creator>
  <cp:lastModifiedBy>rkd02</cp:lastModifiedBy>
  <dcterms:modified xsi:type="dcterms:W3CDTF">2021-04-08T16:01:41.245</dcterms:modified>
  <cp:revision>376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